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4"/>
    <p:sldMasterId id="2147483892" r:id="rId5"/>
  </p:sldMasterIdLst>
  <p:notesMasterIdLst>
    <p:notesMasterId r:id="rId37"/>
  </p:notesMasterIdLst>
  <p:handoutMasterIdLst>
    <p:handoutMasterId r:id="rId38"/>
  </p:handoutMasterIdLst>
  <p:sldIdLst>
    <p:sldId id="277" r:id="rId6"/>
    <p:sldId id="389" r:id="rId7"/>
    <p:sldId id="291" r:id="rId8"/>
    <p:sldId id="423" r:id="rId9"/>
    <p:sldId id="1713" r:id="rId10"/>
    <p:sldId id="1705" r:id="rId11"/>
    <p:sldId id="388" r:id="rId12"/>
    <p:sldId id="1718" r:id="rId13"/>
    <p:sldId id="1719" r:id="rId14"/>
    <p:sldId id="1697" r:id="rId15"/>
    <p:sldId id="372" r:id="rId16"/>
    <p:sldId id="1729" r:id="rId17"/>
    <p:sldId id="1730" r:id="rId18"/>
    <p:sldId id="1742" r:id="rId19"/>
    <p:sldId id="1715" r:id="rId20"/>
    <p:sldId id="1743" r:id="rId21"/>
    <p:sldId id="1744" r:id="rId22"/>
    <p:sldId id="1734" r:id="rId23"/>
    <p:sldId id="1735" r:id="rId24"/>
    <p:sldId id="1736" r:id="rId25"/>
    <p:sldId id="1745" r:id="rId26"/>
    <p:sldId id="1746" r:id="rId27"/>
    <p:sldId id="1747" r:id="rId28"/>
    <p:sldId id="1749" r:id="rId29"/>
    <p:sldId id="1717" r:id="rId30"/>
    <p:sldId id="1724" r:id="rId31"/>
    <p:sldId id="1727" r:id="rId32"/>
    <p:sldId id="1728" r:id="rId33"/>
    <p:sldId id="1750" r:id="rId34"/>
    <p:sldId id="1726" r:id="rId35"/>
    <p:sldId id="422" r:id="rId36"/>
  </p:sldIdLst>
  <p:sldSz cx="12198350" cy="6858000"/>
  <p:notesSz cx="6950075" cy="9236075"/>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B08F75-3F81-4AE6-9335-AB3B1270E802}">
          <p14:sldIdLst>
            <p14:sldId id="277"/>
            <p14:sldId id="389"/>
            <p14:sldId id="291"/>
            <p14:sldId id="423"/>
            <p14:sldId id="1713"/>
            <p14:sldId id="1705"/>
            <p14:sldId id="388"/>
            <p14:sldId id="1718"/>
            <p14:sldId id="1719"/>
            <p14:sldId id="1697"/>
            <p14:sldId id="372"/>
            <p14:sldId id="1729"/>
            <p14:sldId id="1730"/>
            <p14:sldId id="1742"/>
            <p14:sldId id="1715"/>
            <p14:sldId id="1743"/>
            <p14:sldId id="1744"/>
            <p14:sldId id="1734"/>
            <p14:sldId id="1735"/>
            <p14:sldId id="1736"/>
            <p14:sldId id="1745"/>
            <p14:sldId id="1746"/>
            <p14:sldId id="1747"/>
            <p14:sldId id="1749"/>
            <p14:sldId id="1717"/>
            <p14:sldId id="1724"/>
            <p14:sldId id="1727"/>
            <p14:sldId id="1728"/>
            <p14:sldId id="1750"/>
            <p14:sldId id="1726"/>
            <p14:sldId id="422"/>
          </p14:sldIdLst>
        </p14:section>
      </p14:sectionLst>
    </p:ext>
    <p:ext uri="{EFAFB233-063F-42B5-8137-9DF3F51BA10A}">
      <p15:sldGuideLst xmlns:p15="http://schemas.microsoft.com/office/powerpoint/2012/main">
        <p15:guide id="4" orient="horz" pos="173" userDrawn="1">
          <p15:clr>
            <a:srgbClr val="A4A3A4"/>
          </p15:clr>
        </p15:guide>
        <p15:guide id="6" pos="7302" userDrawn="1">
          <p15:clr>
            <a:srgbClr val="A4A3A4"/>
          </p15:clr>
        </p15:guide>
        <p15:guide id="7" orient="horz" pos="706" userDrawn="1">
          <p15:clr>
            <a:srgbClr val="A4A3A4"/>
          </p15:clr>
        </p15:guide>
        <p15:guide id="9" orient="horz" pos="4198" userDrawn="1">
          <p15:clr>
            <a:srgbClr val="A4A3A4"/>
          </p15:clr>
        </p15:guide>
        <p15:guide id="10" orient="horz" pos="3840" userDrawn="1">
          <p15:clr>
            <a:srgbClr val="A4A3A4"/>
          </p15:clr>
        </p15:guide>
        <p15:guide id="11" orient="horz" pos="3994" userDrawn="1">
          <p15:clr>
            <a:srgbClr val="A4A3A4"/>
          </p15:clr>
        </p15:guide>
        <p15:guide id="12" pos="3844" userDrawn="1">
          <p15:clr>
            <a:srgbClr val="A4A3A4"/>
          </p15:clr>
        </p15:guide>
        <p15:guide id="13" pos="3718" userDrawn="1">
          <p15:clr>
            <a:srgbClr val="A4A3A4"/>
          </p15:clr>
        </p15:guide>
        <p15:guide id="14" pos="3962" userDrawn="1">
          <p15:clr>
            <a:srgbClr val="A4A3A4"/>
          </p15:clr>
        </p15:guide>
        <p15:guide id="15" pos="381"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8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4CD"/>
    <a:srgbClr val="747480"/>
    <a:srgbClr val="FFFFFF"/>
    <a:srgbClr val="FFE600"/>
    <a:srgbClr val="2E2E38"/>
    <a:srgbClr val="808080"/>
    <a:srgbClr val="000000"/>
    <a:srgbClr val="FF9A91"/>
    <a:srgbClr val="FF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9" autoAdjust="0"/>
    <p:restoredTop sz="92308" autoAdjust="0"/>
  </p:normalViewPr>
  <p:slideViewPr>
    <p:cSldViewPr snapToGrid="0" snapToObjects="1" showGuides="1">
      <p:cViewPr varScale="1">
        <p:scale>
          <a:sx n="102" d="100"/>
          <a:sy n="102" d="100"/>
        </p:scale>
        <p:origin x="168" y="96"/>
      </p:cViewPr>
      <p:guideLst>
        <p:guide orient="horz" pos="173"/>
        <p:guide pos="7302"/>
        <p:guide orient="horz" pos="706"/>
        <p:guide orient="horz" pos="4198"/>
        <p:guide orient="horz" pos="3840"/>
        <p:guide orient="horz" pos="3994"/>
        <p:guide pos="3844"/>
        <p:guide pos="3718"/>
        <p:guide pos="3962"/>
        <p:guide pos="381"/>
      </p:guideLst>
    </p:cSldViewPr>
  </p:slideViewPr>
  <p:outlineViewPr>
    <p:cViewPr>
      <p:scale>
        <a:sx n="33" d="100"/>
        <a:sy n="33" d="100"/>
      </p:scale>
      <p:origin x="0" y="-7090"/>
    </p:cViewPr>
  </p:outlineViewPr>
  <p:notesTextViewPr>
    <p:cViewPr>
      <p:scale>
        <a:sx n="50" d="100"/>
        <a:sy n="50" d="100"/>
      </p:scale>
      <p:origin x="0" y="0"/>
    </p:cViewPr>
  </p:notesTextViewPr>
  <p:sorterViewPr>
    <p:cViewPr>
      <p:scale>
        <a:sx n="50" d="100"/>
        <a:sy n="50" d="100"/>
      </p:scale>
      <p:origin x="0" y="0"/>
    </p:cViewPr>
  </p:sorterViewPr>
  <p:notesViewPr>
    <p:cSldViewPr snapToGrid="0" snapToObjects="1" showGuides="1">
      <p:cViewPr varScale="1">
        <p:scale>
          <a:sx n="58" d="100"/>
          <a:sy n="58" d="100"/>
        </p:scale>
        <p:origin x="3226" y="67"/>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30/11/2023</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30/11/2023</a:t>
            </a:fld>
            <a:endParaRPr lang="en-GB" dirty="0"/>
          </a:p>
        </p:txBody>
      </p:sp>
      <p:sp>
        <p:nvSpPr>
          <p:cNvPr id="4" name="Slide Image Placeholder 3"/>
          <p:cNvSpPr>
            <a:spLocks noGrp="1" noRot="1" noChangeAspect="1"/>
          </p:cNvSpPr>
          <p:nvPr>
            <p:ph type="sldImg" idx="2"/>
          </p:nvPr>
        </p:nvSpPr>
        <p:spPr>
          <a:xfrm>
            <a:off x="393700" y="692150"/>
            <a:ext cx="6162675"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242255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0725"/>
            <a:ext cx="6403975" cy="360045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3599418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23050"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4</a:t>
            </a:fld>
            <a:endParaRPr lang="en-GB" dirty="0"/>
          </a:p>
        </p:txBody>
      </p:sp>
    </p:spTree>
    <p:extLst>
      <p:ext uri="{BB962C8B-B14F-4D97-AF65-F5344CB8AC3E}">
        <p14:creationId xmlns:p14="http://schemas.microsoft.com/office/powerpoint/2010/main" val="3483456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7</a:t>
            </a:fld>
            <a:endParaRPr lang="en-GB" dirty="0"/>
          </a:p>
        </p:txBody>
      </p:sp>
    </p:spTree>
    <p:extLst>
      <p:ext uri="{BB962C8B-B14F-4D97-AF65-F5344CB8AC3E}">
        <p14:creationId xmlns:p14="http://schemas.microsoft.com/office/powerpoint/2010/main" val="3380261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9</a:t>
            </a:fld>
            <a:endParaRPr lang="en-GB" dirty="0"/>
          </a:p>
        </p:txBody>
      </p:sp>
    </p:spTree>
    <p:extLst>
      <p:ext uri="{BB962C8B-B14F-4D97-AF65-F5344CB8AC3E}">
        <p14:creationId xmlns:p14="http://schemas.microsoft.com/office/powerpoint/2010/main" val="591463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23050" cy="37242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11</a:t>
            </a:fld>
            <a:endParaRPr lang="en-GB" dirty="0"/>
          </a:p>
        </p:txBody>
      </p:sp>
    </p:spTree>
    <p:extLst>
      <p:ext uri="{BB962C8B-B14F-4D97-AF65-F5344CB8AC3E}">
        <p14:creationId xmlns:p14="http://schemas.microsoft.com/office/powerpoint/2010/main" val="228578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23050"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12</a:t>
            </a:fld>
            <a:endParaRPr lang="en-GB" dirty="0"/>
          </a:p>
        </p:txBody>
      </p:sp>
    </p:spTree>
    <p:extLst>
      <p:ext uri="{BB962C8B-B14F-4D97-AF65-F5344CB8AC3E}">
        <p14:creationId xmlns:p14="http://schemas.microsoft.com/office/powerpoint/2010/main" val="370407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23050" cy="37242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21</a:t>
            </a:fld>
            <a:endParaRPr lang="en-GB" dirty="0"/>
          </a:p>
        </p:txBody>
      </p:sp>
    </p:spTree>
    <p:extLst>
      <p:ext uri="{BB962C8B-B14F-4D97-AF65-F5344CB8AC3E}">
        <p14:creationId xmlns:p14="http://schemas.microsoft.com/office/powerpoint/2010/main" val="3883234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6.jpe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7.jp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A336CE-BF09-4D55-B46C-AE9DEC3DE3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783" b="9783"/>
          <a:stretch/>
        </p:blipFill>
        <p:spPr>
          <a:xfrm>
            <a:off x="0" y="0"/>
            <a:ext cx="12198096"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45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893704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1580524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833100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27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521220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2322284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775002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7938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391415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61902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3481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867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9053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D5EA5B2-136F-4AC1-B62F-C9175509C146}"/>
              </a:ext>
            </a:extLst>
          </p:cNvPr>
          <p:cNvGraphicFramePr>
            <a:graphicFrameLocks noChangeAspect="1"/>
          </p:cNvGraphicFramePr>
          <p:nvPr userDrawn="1">
            <p:custDataLst>
              <p:tags r:id="rId1"/>
            </p:custDataLst>
            <p:extLst>
              <p:ext uri="{D42A27DB-BD31-4B8C-83A1-F6EECF244321}">
                <p14:modId xmlns:p14="http://schemas.microsoft.com/office/powerpoint/2010/main" val="2926443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3D5EA5B2-136F-4AC1-B62F-C9175509C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62CA9CCD-6972-46DC-AB7D-2F6C7F4BCF4A}"/>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10" t="6593" r="984" b="13153"/>
          <a:stretch/>
        </p:blipFill>
        <p:spPr>
          <a:xfrm>
            <a:off x="3175" y="0"/>
            <a:ext cx="12192000" cy="6858000"/>
          </a:xfrm>
          <a:prstGeom prst="rect">
            <a:avLst/>
          </a:prstGeom>
        </p:spPr>
      </p:pic>
      <p:grpSp>
        <p:nvGrpSpPr>
          <p:cNvPr id="11" name="Group 4">
            <a:extLst>
              <a:ext uri="{FF2B5EF4-FFF2-40B4-BE49-F238E27FC236}">
                <a16:creationId xmlns:a16="http://schemas.microsoft.com/office/drawing/2014/main" id="{2013816A-FD8F-4E93-BC16-DF8601429227}"/>
              </a:ext>
            </a:extLst>
          </p:cNvPr>
          <p:cNvGrpSpPr>
            <a:grpSpLocks noChangeAspect="1"/>
          </p:cNvGrpSpPr>
          <p:nvPr userDrawn="1"/>
        </p:nvGrpSpPr>
        <p:grpSpPr bwMode="auto">
          <a:xfrm>
            <a:off x="11287125" y="6356350"/>
            <a:ext cx="303213" cy="311150"/>
            <a:chOff x="7110" y="4004"/>
            <a:chExt cx="191" cy="196"/>
          </a:xfrm>
        </p:grpSpPr>
        <p:sp>
          <p:nvSpPr>
            <p:cNvPr id="12" name="Freeform 5">
              <a:extLst>
                <a:ext uri="{FF2B5EF4-FFF2-40B4-BE49-F238E27FC236}">
                  <a16:creationId xmlns:a16="http://schemas.microsoft.com/office/drawing/2014/main" id="{9D4E9B2B-E6D7-4205-B1FB-5439D00E95C1}"/>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6">
              <a:extLst>
                <a:ext uri="{FF2B5EF4-FFF2-40B4-BE49-F238E27FC236}">
                  <a16:creationId xmlns:a16="http://schemas.microsoft.com/office/drawing/2014/main" id="{BBF63875-035B-4644-987C-A4DE9C9962F1}"/>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0F7D2D70-DF0F-4E0A-8C7C-2F6781CD5B8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6" name="Slide Number Placeholder 4">
            <a:extLst>
              <a:ext uri="{FF2B5EF4-FFF2-40B4-BE49-F238E27FC236}">
                <a16:creationId xmlns:a16="http://schemas.microsoft.com/office/drawing/2014/main" id="{8D4E6B2C-7E8E-4CEC-B0BF-9DE31096B0DF}"/>
              </a:ext>
            </a:extLst>
          </p:cNvPr>
          <p:cNvSpPr txBox="1">
            <a:spLocks/>
          </p:cNvSpPr>
          <p:nvPr userDrawn="1"/>
        </p:nvSpPr>
        <p:spPr>
          <a:xfrm>
            <a:off x="4974590" y="6471244"/>
            <a:ext cx="2249170"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IN" dirty="0">
                <a:solidFill>
                  <a:schemeClr val="tx1"/>
                </a:solidFill>
                <a:latin typeface="+mj-lt"/>
              </a:rPr>
              <a:t>Business continuity and disaster recovery</a:t>
            </a:r>
            <a:endParaRPr b="1" dirty="0">
              <a:solidFill>
                <a:schemeClr val="tx1"/>
              </a:solidFill>
              <a:latin typeface="+mj-lt"/>
            </a:endParaRPr>
          </a:p>
        </p:txBody>
      </p:sp>
    </p:spTree>
    <p:extLst>
      <p:ext uri="{BB962C8B-B14F-4D97-AF65-F5344CB8AC3E}">
        <p14:creationId xmlns:p14="http://schemas.microsoft.com/office/powerpoint/2010/main" val="60086037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ivider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D5EA5B2-136F-4AC1-B62F-C9175509C146}"/>
              </a:ext>
            </a:extLst>
          </p:cNvPr>
          <p:cNvGraphicFramePr>
            <a:graphicFrameLocks noChangeAspect="1"/>
          </p:cNvGraphicFramePr>
          <p:nvPr userDrawn="1">
            <p:custDataLst>
              <p:tags r:id="rId1"/>
            </p:custDataLst>
            <p:extLst>
              <p:ext uri="{D42A27DB-BD31-4B8C-83A1-F6EECF244321}">
                <p14:modId xmlns:p14="http://schemas.microsoft.com/office/powerpoint/2010/main" val="40057935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3D5EA5B2-136F-4AC1-B62F-C9175509C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7" name="Picture 16">
            <a:extLst>
              <a:ext uri="{FF2B5EF4-FFF2-40B4-BE49-F238E27FC236}">
                <a16:creationId xmlns:a16="http://schemas.microsoft.com/office/drawing/2014/main" id="{96EA509F-5203-49B7-A52D-A2D2F05B7B6F}"/>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10064"/>
          <a:stretch/>
        </p:blipFill>
        <p:spPr>
          <a:xfrm>
            <a:off x="-5525" y="1"/>
            <a:ext cx="12200700" cy="6858000"/>
          </a:xfrm>
          <a:prstGeom prst="rect">
            <a:avLst/>
          </a:prstGeom>
        </p:spPr>
      </p:pic>
      <p:grpSp>
        <p:nvGrpSpPr>
          <p:cNvPr id="11" name="Group 4">
            <a:extLst>
              <a:ext uri="{FF2B5EF4-FFF2-40B4-BE49-F238E27FC236}">
                <a16:creationId xmlns:a16="http://schemas.microsoft.com/office/drawing/2014/main" id="{2013816A-FD8F-4E93-BC16-DF8601429227}"/>
              </a:ext>
            </a:extLst>
          </p:cNvPr>
          <p:cNvGrpSpPr>
            <a:grpSpLocks noChangeAspect="1"/>
          </p:cNvGrpSpPr>
          <p:nvPr userDrawn="1"/>
        </p:nvGrpSpPr>
        <p:grpSpPr bwMode="auto">
          <a:xfrm>
            <a:off x="11287125" y="6356350"/>
            <a:ext cx="303213" cy="311150"/>
            <a:chOff x="7110" y="4004"/>
            <a:chExt cx="191" cy="196"/>
          </a:xfrm>
        </p:grpSpPr>
        <p:sp>
          <p:nvSpPr>
            <p:cNvPr id="12" name="Freeform 5">
              <a:extLst>
                <a:ext uri="{FF2B5EF4-FFF2-40B4-BE49-F238E27FC236}">
                  <a16:creationId xmlns:a16="http://schemas.microsoft.com/office/drawing/2014/main" id="{9D4E9B2B-E6D7-4205-B1FB-5439D00E95C1}"/>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6">
              <a:extLst>
                <a:ext uri="{FF2B5EF4-FFF2-40B4-BE49-F238E27FC236}">
                  <a16:creationId xmlns:a16="http://schemas.microsoft.com/office/drawing/2014/main" id="{BBF63875-035B-4644-987C-A4DE9C9962F1}"/>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0F7D2D70-DF0F-4E0A-8C7C-2F6781CD5B8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6" name="Slide Number Placeholder 4">
            <a:extLst>
              <a:ext uri="{FF2B5EF4-FFF2-40B4-BE49-F238E27FC236}">
                <a16:creationId xmlns:a16="http://schemas.microsoft.com/office/drawing/2014/main" id="{8D4E6B2C-7E8E-4CEC-B0BF-9DE31096B0DF}"/>
              </a:ext>
            </a:extLst>
          </p:cNvPr>
          <p:cNvSpPr txBox="1">
            <a:spLocks/>
          </p:cNvSpPr>
          <p:nvPr userDrawn="1"/>
        </p:nvSpPr>
        <p:spPr>
          <a:xfrm>
            <a:off x="4974590" y="6471244"/>
            <a:ext cx="2249170"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IN" dirty="0">
                <a:solidFill>
                  <a:schemeClr val="bg1"/>
                </a:solidFill>
                <a:latin typeface="+mj-lt"/>
              </a:rPr>
              <a:t>Business continuity and disaster recovery</a:t>
            </a:r>
            <a:endParaRPr b="1" dirty="0">
              <a:solidFill>
                <a:schemeClr val="bg1"/>
              </a:solidFill>
              <a:latin typeface="+mj-lt"/>
            </a:endParaRPr>
          </a:p>
        </p:txBody>
      </p:sp>
    </p:spTree>
    <p:extLst>
      <p:ext uri="{BB962C8B-B14F-4D97-AF65-F5344CB8AC3E}">
        <p14:creationId xmlns:p14="http://schemas.microsoft.com/office/powerpoint/2010/main" val="411341047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937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38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573040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1558"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82227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4BCD91D-E17F-4B16-A3F2-EEF2A6E3B4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5540" b="21219"/>
          <a:stretch/>
        </p:blipFill>
        <p:spPr>
          <a:xfrm>
            <a:off x="0" y="-2"/>
            <a:ext cx="12198350" cy="6858001"/>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366" y="869576"/>
            <a:ext cx="4848024"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82" name="Group 4">
            <a:extLst>
              <a:ext uri="{FF2B5EF4-FFF2-40B4-BE49-F238E27FC236}">
                <a16:creationId xmlns:a16="http://schemas.microsoft.com/office/drawing/2014/main" id="{A63454B3-EB4E-450A-98AA-6B5943D89732}"/>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Freeform 6">
              <a:extLst>
                <a:ext uri="{FF2B5EF4-FFF2-40B4-BE49-F238E27FC236}">
                  <a16:creationId xmlns:a16="http://schemas.microsoft.com/office/drawing/2014/main"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49616778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155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91958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03535692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57251300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2172708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74294588"/>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0223233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2528808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613118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600" y="1137920"/>
            <a:ext cx="10980738" cy="4756150"/>
          </a:xfrm>
        </p:spPr>
        <p:txBody>
          <a:bodyPr/>
          <a:lstStyle>
            <a:lvl1pPr>
              <a:defRPr/>
            </a:lvl1pPr>
          </a:lstStyle>
          <a:p>
            <a:pPr lvl="0"/>
            <a:r>
              <a:rPr lang="en-IN"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993965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3_Cover alternat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245A2D-3698-40CC-AB8D-86BAC71B08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8797" r="1" b="6896"/>
          <a:stretch/>
        </p:blipFill>
        <p:spPr>
          <a:xfrm>
            <a:off x="0" y="0"/>
            <a:ext cx="12198350" cy="6858000"/>
          </a:xfrm>
          <a:prstGeom prst="rect">
            <a:avLst/>
          </a:prstGeom>
        </p:spPr>
      </p:pic>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505146" y="594863"/>
            <a:ext cx="6012542" cy="4064277"/>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 name="connsiteX0" fmla="*/ 6 w 10000"/>
              <a:gd name="connsiteY0" fmla="*/ 0 h 10688"/>
              <a:gd name="connsiteX1" fmla="*/ 0 w 10000"/>
              <a:gd name="connsiteY1" fmla="*/ 10688 h 10688"/>
              <a:gd name="connsiteX2" fmla="*/ 10000 w 10000"/>
              <a:gd name="connsiteY2" fmla="*/ 7911 h 10688"/>
              <a:gd name="connsiteX3" fmla="*/ 10000 w 10000"/>
              <a:gd name="connsiteY3" fmla="*/ 7 h 10688"/>
              <a:gd name="connsiteX4" fmla="*/ 6 w 10000"/>
              <a:gd name="connsiteY4" fmla="*/ 0 h 1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688">
                <a:moveTo>
                  <a:pt x="6" y="0"/>
                </a:moveTo>
                <a:cubicBezTo>
                  <a:pt x="4" y="2358"/>
                  <a:pt x="2" y="8331"/>
                  <a:pt x="0" y="10688"/>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793659" y="1873223"/>
            <a:ext cx="5422755"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793660" y="2819491"/>
            <a:ext cx="5422755"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grpSp>
        <p:nvGrpSpPr>
          <p:cNvPr id="11" name="Group 4">
            <a:extLst>
              <a:ext uri="{FF2B5EF4-FFF2-40B4-BE49-F238E27FC236}">
                <a16:creationId xmlns:a16="http://schemas.microsoft.com/office/drawing/2014/main" id="{8AE72999-64B9-400D-B276-16BADE1AD572}"/>
              </a:ext>
            </a:extLst>
          </p:cNvPr>
          <p:cNvGrpSpPr>
            <a:grpSpLocks noChangeAspect="1"/>
          </p:cNvGrpSpPr>
          <p:nvPr userDrawn="1"/>
        </p:nvGrpSpPr>
        <p:grpSpPr bwMode="auto">
          <a:xfrm>
            <a:off x="10364788" y="4960938"/>
            <a:ext cx="1225550" cy="1435100"/>
            <a:chOff x="6529" y="3125"/>
            <a:chExt cx="772" cy="904"/>
          </a:xfrm>
        </p:grpSpPr>
        <p:sp>
          <p:nvSpPr>
            <p:cNvPr id="12" name="Freeform 5">
              <a:extLst>
                <a:ext uri="{FF2B5EF4-FFF2-40B4-BE49-F238E27FC236}">
                  <a16:creationId xmlns:a16="http://schemas.microsoft.com/office/drawing/2014/main" id="{B20916FE-1037-44A8-A815-13B16E654388}"/>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6">
              <a:extLst>
                <a:ext uri="{FF2B5EF4-FFF2-40B4-BE49-F238E27FC236}">
                  <a16:creationId xmlns:a16="http://schemas.microsoft.com/office/drawing/2014/main" id="{9E21227F-16C4-4E48-B9B5-03B2F374C37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910175857"/>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6" name="Line 10">
            <a:extLst>
              <a:ext uri="{FF2B5EF4-FFF2-40B4-BE49-F238E27FC236}">
                <a16:creationId xmlns:a16="http://schemas.microsoft.com/office/drawing/2014/main" id="{70E64C6A-78AE-4547-94F4-A7E658DB2EFB}"/>
              </a:ext>
            </a:extLst>
          </p:cNvPr>
          <p:cNvSpPr>
            <a:spLocks noChangeShapeType="1"/>
          </p:cNvSpPr>
          <p:nvPr userDrawn="1"/>
        </p:nvSpPr>
        <p:spPr bwMode="auto">
          <a:xfrm>
            <a:off x="609921" y="907750"/>
            <a:ext cx="1101744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endParaRPr>
          </a:p>
        </p:txBody>
      </p:sp>
      <p:sp>
        <p:nvSpPr>
          <p:cNvPr id="8" name="Text Placeholder 2">
            <a:extLst>
              <a:ext uri="{FF2B5EF4-FFF2-40B4-BE49-F238E27FC236}">
                <a16:creationId xmlns:a16="http://schemas.microsoft.com/office/drawing/2014/main" id="{0FC3EC46-D295-425C-8ED2-70D3C94626A0}"/>
              </a:ext>
            </a:extLst>
          </p:cNvPr>
          <p:cNvSpPr>
            <a:spLocks noGrp="1"/>
          </p:cNvSpPr>
          <p:nvPr>
            <p:ph idx="1"/>
          </p:nvPr>
        </p:nvSpPr>
        <p:spPr>
          <a:xfrm>
            <a:off x="609919" y="1137920"/>
            <a:ext cx="10978515" cy="4947920"/>
          </a:xfrm>
          <a:prstGeom prst="rect">
            <a:avLst/>
          </a:prstGeom>
        </p:spPr>
        <p:txBody>
          <a:bodyPr vert="horz" lIns="0" tIns="0" rIns="0" bIns="0" rtlCol="0" anchor="t" anchorCtr="0">
            <a:no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2657AC4A-277E-4C78-BC0D-5531A3AAD8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13690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_Cover alternat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245A2D-3698-40CC-AB8D-86BAC71B08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8797" r="1" b="6896"/>
          <a:stretch/>
        </p:blipFill>
        <p:spPr>
          <a:xfrm>
            <a:off x="0" y="0"/>
            <a:ext cx="12198350" cy="6858000"/>
          </a:xfrm>
          <a:prstGeom prst="rect">
            <a:avLst/>
          </a:prstGeom>
        </p:spPr>
      </p:pic>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505146" y="594863"/>
            <a:ext cx="6012542" cy="4064277"/>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 name="connsiteX0" fmla="*/ 6 w 10000"/>
              <a:gd name="connsiteY0" fmla="*/ 0 h 10688"/>
              <a:gd name="connsiteX1" fmla="*/ 0 w 10000"/>
              <a:gd name="connsiteY1" fmla="*/ 10688 h 10688"/>
              <a:gd name="connsiteX2" fmla="*/ 10000 w 10000"/>
              <a:gd name="connsiteY2" fmla="*/ 7911 h 10688"/>
              <a:gd name="connsiteX3" fmla="*/ 10000 w 10000"/>
              <a:gd name="connsiteY3" fmla="*/ 7 h 10688"/>
              <a:gd name="connsiteX4" fmla="*/ 6 w 10000"/>
              <a:gd name="connsiteY4" fmla="*/ 0 h 1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688">
                <a:moveTo>
                  <a:pt x="6" y="0"/>
                </a:moveTo>
                <a:cubicBezTo>
                  <a:pt x="4" y="2358"/>
                  <a:pt x="2" y="8331"/>
                  <a:pt x="0" y="10688"/>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793659" y="1873223"/>
            <a:ext cx="5422755"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793660" y="2819491"/>
            <a:ext cx="5422755"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grpSp>
        <p:nvGrpSpPr>
          <p:cNvPr id="11" name="Group 4">
            <a:extLst>
              <a:ext uri="{FF2B5EF4-FFF2-40B4-BE49-F238E27FC236}">
                <a16:creationId xmlns:a16="http://schemas.microsoft.com/office/drawing/2014/main" id="{8AE72999-64B9-400D-B276-16BADE1AD572}"/>
              </a:ext>
            </a:extLst>
          </p:cNvPr>
          <p:cNvGrpSpPr>
            <a:grpSpLocks noChangeAspect="1"/>
          </p:cNvGrpSpPr>
          <p:nvPr userDrawn="1"/>
        </p:nvGrpSpPr>
        <p:grpSpPr bwMode="auto">
          <a:xfrm>
            <a:off x="10364788" y="4960938"/>
            <a:ext cx="1225550" cy="1435100"/>
            <a:chOff x="6529" y="3125"/>
            <a:chExt cx="772" cy="904"/>
          </a:xfrm>
        </p:grpSpPr>
        <p:sp>
          <p:nvSpPr>
            <p:cNvPr id="12" name="Freeform 5">
              <a:extLst>
                <a:ext uri="{FF2B5EF4-FFF2-40B4-BE49-F238E27FC236}">
                  <a16:creationId xmlns:a16="http://schemas.microsoft.com/office/drawing/2014/main" id="{B20916FE-1037-44A8-A815-13B16E654388}"/>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6">
              <a:extLst>
                <a:ext uri="{FF2B5EF4-FFF2-40B4-BE49-F238E27FC236}">
                  <a16:creationId xmlns:a16="http://schemas.microsoft.com/office/drawing/2014/main" id="{9E21227F-16C4-4E48-B9B5-03B2F374C37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351419710"/>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500507324"/>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11004377"/>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4619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4619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grpSp>
        <p:nvGrpSpPr>
          <p:cNvPr id="14" name="Group 4">
            <a:extLst>
              <a:ext uri="{FF2B5EF4-FFF2-40B4-BE49-F238E27FC236}">
                <a16:creationId xmlns:a16="http://schemas.microsoft.com/office/drawing/2014/main" id="{5CE71800-5B4B-4F94-8DA1-A2C05D9E8750}"/>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52480370"/>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76128593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1157452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8323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45704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600" y="1137920"/>
            <a:ext cx="5303520" cy="4756150"/>
          </a:xfrm>
        </p:spPr>
        <p:txBody>
          <a:bodyPr/>
          <a:lstStyle>
            <a:lvl1pPr>
              <a:defRPr/>
            </a:lvl1pPr>
          </a:lstStyle>
          <a:p>
            <a:pPr lvl="0"/>
            <a:r>
              <a:rPr lang="en-IN"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8917678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50013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dirty="0"/>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710894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6460789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A94B7-7BDE-4510-A417-A765301D1371}"/>
              </a:ext>
            </a:extLst>
          </p:cNvPr>
          <p:cNvSpPr>
            <a:spLocks noGrp="1"/>
          </p:cNvSpPr>
          <p:nvPr>
            <p:ph type="pic" sz="quarter" idx="11"/>
          </p:nvPr>
        </p:nvSpPr>
        <p:spPr>
          <a:xfrm>
            <a:off x="0" y="0"/>
            <a:ext cx="12198350" cy="6858000"/>
          </a:xfrm>
          <a:ln>
            <a:noFill/>
          </a:ln>
        </p:spPr>
        <p:txBody>
          <a:bodyPr/>
          <a:lstStyle>
            <a:lvl1pPr marL="0" indent="0" algn="ctr">
              <a:buNone/>
              <a:defRPr/>
            </a:lvl1pPr>
          </a:lstStyle>
          <a:p>
            <a:endParaRPr lang="en-IN" dirty="0"/>
          </a:p>
        </p:txBody>
      </p:sp>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tx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6294362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2"/>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4931197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4221737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0489916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617221"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617221"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16786273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254414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507BA1-EA97-432B-8AAE-BE8FEE624583}"/>
              </a:ext>
            </a:extLst>
          </p:cNvPr>
          <p:cNvSpPr>
            <a:spLocks noGrp="1"/>
          </p:cNvSpPr>
          <p:nvPr>
            <p:ph type="pic" sz="quarter" idx="10"/>
          </p:nvPr>
        </p:nvSpPr>
        <p:spPr>
          <a:xfrm>
            <a:off x="0" y="0"/>
            <a:ext cx="12198350" cy="6858000"/>
          </a:xfrm>
          <a:ln>
            <a:noFill/>
          </a:ln>
        </p:spPr>
        <p:txBody>
          <a:bodyPr/>
          <a:lstStyle>
            <a:lvl1pPr marL="0" indent="0" algn="ctr">
              <a:buNone/>
              <a:defRPr/>
            </a:lvl1pPr>
          </a:lstStyle>
          <a:p>
            <a:endParaRPr lang="en-IN" dirty="0"/>
          </a:p>
        </p:txBody>
      </p:sp>
    </p:spTree>
    <p:extLst>
      <p:ext uri="{BB962C8B-B14F-4D97-AF65-F5344CB8AC3E}">
        <p14:creationId xmlns:p14="http://schemas.microsoft.com/office/powerpoint/2010/main" val="8956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284913" y="1137920"/>
            <a:ext cx="5303520" cy="4756150"/>
          </a:xfrm>
        </p:spPr>
        <p:txBody>
          <a:bodyPr/>
          <a:lstStyle>
            <a:lvl1pPr>
              <a:defRPr/>
            </a:lvl1pPr>
          </a:lstStyle>
          <a:p>
            <a:pPr lvl="0"/>
            <a:r>
              <a:rPr lang="en-IN"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4125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6075811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5761593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54644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5966410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80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0792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39388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198702"/>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005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192157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365547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5310548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54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0639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dirty="0"/>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3138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image" Target="../media/image1.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oleObject" Target="../embeddings/oleObject4.bin"/><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ags" Target="../tags/tag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318917A-A810-4FC0-B3DC-B0ADD08C2211}"/>
              </a:ext>
            </a:extLst>
          </p:cNvPr>
          <p:cNvGraphicFramePr>
            <a:graphicFrameLocks noChangeAspect="1"/>
          </p:cNvGraphicFramePr>
          <p:nvPr userDrawn="1">
            <p:custDataLst>
              <p:tags r:id="rId43"/>
            </p:custDataLst>
            <p:extLst>
              <p:ext uri="{D42A27DB-BD31-4B8C-83A1-F6EECF244321}">
                <p14:modId xmlns:p14="http://schemas.microsoft.com/office/powerpoint/2010/main" val="329612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4" imgW="473" imgH="476" progId="TCLayout.ActiveDocument.1">
                  <p:embed/>
                </p:oleObj>
              </mc:Choice>
              <mc:Fallback>
                <p:oleObj name="think-cell Slide" r:id="rId44" imgW="473" imgH="476" progId="TCLayout.ActiveDocument.1">
                  <p:embed/>
                  <p:pic>
                    <p:nvPicPr>
                      <p:cNvPr id="5" name="Object 4" hidden="1">
                        <a:extLst>
                          <a:ext uri="{FF2B5EF4-FFF2-40B4-BE49-F238E27FC236}">
                            <a16:creationId xmlns:a16="http://schemas.microsoft.com/office/drawing/2014/main" id="{D318917A-A810-4FC0-B3DC-B0ADD08C2211}"/>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0" name="Slide Number Placeholder 4">
            <a:extLst>
              <a:ext uri="{FF2B5EF4-FFF2-40B4-BE49-F238E27FC236}">
                <a16:creationId xmlns:a16="http://schemas.microsoft.com/office/drawing/2014/main" id="{25B4E06B-85A3-4DAB-A838-B4B07E80496B}"/>
              </a:ext>
            </a:extLst>
          </p:cNvPr>
          <p:cNvSpPr txBox="1">
            <a:spLocks/>
          </p:cNvSpPr>
          <p:nvPr userDrawn="1"/>
        </p:nvSpPr>
        <p:spPr>
          <a:xfrm>
            <a:off x="4974590" y="6471244"/>
            <a:ext cx="2249170"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IN" dirty="0">
                <a:latin typeface="+mj-lt"/>
              </a:rPr>
              <a:t>Business continuity and disaster recovery</a:t>
            </a:r>
            <a:endParaRPr b="1" dirty="0">
              <a:latin typeface="+mj-lt"/>
            </a:endParaRPr>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90" r:id="rId1"/>
    <p:sldLayoutId id="2147483825" r:id="rId2"/>
    <p:sldLayoutId id="2147483826" r:id="rId3"/>
    <p:sldLayoutId id="2147483827" r:id="rId4"/>
    <p:sldLayoutId id="2147484006" r:id="rId5"/>
    <p:sldLayoutId id="2147484007" r:id="rId6"/>
    <p:sldLayoutId id="2147483875" r:id="rId7"/>
    <p:sldLayoutId id="2147483873" r:id="rId8"/>
    <p:sldLayoutId id="2147483872" r:id="rId9"/>
    <p:sldLayoutId id="2147483828" r:id="rId10"/>
    <p:sldLayoutId id="2147483877" r:id="rId11"/>
    <p:sldLayoutId id="2147483876" r:id="rId12"/>
    <p:sldLayoutId id="2147483871" r:id="rId13"/>
    <p:sldLayoutId id="2147483829" r:id="rId14"/>
    <p:sldLayoutId id="2147483923" r:id="rId15"/>
    <p:sldLayoutId id="2147483921" r:id="rId16"/>
    <p:sldLayoutId id="2147483830" r:id="rId17"/>
    <p:sldLayoutId id="2147483831" r:id="rId18"/>
    <p:sldLayoutId id="2147483832" r:id="rId19"/>
    <p:sldLayoutId id="2147483833" r:id="rId20"/>
    <p:sldLayoutId id="2147483834" r:id="rId21"/>
    <p:sldLayoutId id="2147483835" r:id="rId22"/>
    <p:sldLayoutId id="2147483836" r:id="rId23"/>
    <p:sldLayoutId id="2147484054" r:id="rId24"/>
    <p:sldLayoutId id="2147484143" r:id="rId25"/>
    <p:sldLayoutId id="2147483837" r:id="rId26"/>
    <p:sldLayoutId id="2147483838" r:id="rId27"/>
    <p:sldLayoutId id="2147483874" r:id="rId28"/>
    <p:sldLayoutId id="2147483926" r:id="rId29"/>
    <p:sldLayoutId id="2147483839" r:id="rId30"/>
    <p:sldLayoutId id="2147483925" r:id="rId31"/>
    <p:sldLayoutId id="2147483840" r:id="rId32"/>
    <p:sldLayoutId id="2147483946" r:id="rId33"/>
    <p:sldLayoutId id="2147483947" r:id="rId34"/>
    <p:sldLayoutId id="2147483948" r:id="rId35"/>
    <p:sldLayoutId id="2147483949" r:id="rId36"/>
    <p:sldLayoutId id="2147483954" r:id="rId37"/>
    <p:sldLayoutId id="2147483964" r:id="rId38"/>
    <p:sldLayoutId id="2147483966" r:id="rId39"/>
    <p:sldLayoutId id="2147484003" r:id="rId40"/>
    <p:sldLayoutId id="2147484060" r:id="rId41"/>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ts val="600"/>
        </a:spcBef>
        <a:buClr>
          <a:srgbClr val="FFE600"/>
        </a:buClr>
        <a:buSzPct val="100000"/>
        <a:buFont typeface="EYInterstate" panose="0200050302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ts val="600"/>
        </a:spcBef>
        <a:buClr>
          <a:srgbClr val="FFE600"/>
        </a:buClr>
        <a:buSzPct val="100000"/>
        <a:buFont typeface="EYInterstate" panose="0200050302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ts val="600"/>
        </a:spcBef>
        <a:buClr>
          <a:srgbClr val="FFE600"/>
        </a:buClr>
        <a:buSzPct val="100000"/>
        <a:buFont typeface="EYInterstate" panose="0200050302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ts val="600"/>
        </a:spcBef>
        <a:buClr>
          <a:srgbClr val="FFE600"/>
        </a:buClr>
        <a:buSzPct val="100000"/>
        <a:buFont typeface="EYInterstate" panose="0200050302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ts val="600"/>
        </a:spcBef>
        <a:buClr>
          <a:srgbClr val="FFE600"/>
        </a:buClr>
        <a:buSzPct val="100000"/>
        <a:buFont typeface="EYInterstate" panose="0200050302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50860CE-2A6C-407B-8B6F-FB7E59F5741C}"/>
              </a:ext>
            </a:extLst>
          </p:cNvPr>
          <p:cNvGraphicFramePr>
            <a:graphicFrameLocks noChangeAspect="1"/>
          </p:cNvGraphicFramePr>
          <p:nvPr userDrawn="1">
            <p:custDataLst>
              <p:tags r:id="rId32"/>
            </p:custDataLst>
            <p:extLst>
              <p:ext uri="{D42A27DB-BD31-4B8C-83A1-F6EECF244321}">
                <p14:modId xmlns:p14="http://schemas.microsoft.com/office/powerpoint/2010/main" val="1717507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473" imgH="476" progId="TCLayout.ActiveDocument.1">
                  <p:embed/>
                </p:oleObj>
              </mc:Choice>
              <mc:Fallback>
                <p:oleObj name="think-cell Slide" r:id="rId33" imgW="473" imgH="476" progId="TCLayout.ActiveDocument.1">
                  <p:embed/>
                  <p:pic>
                    <p:nvPicPr>
                      <p:cNvPr id="5" name="Object 4" hidden="1">
                        <a:extLst>
                          <a:ext uri="{FF2B5EF4-FFF2-40B4-BE49-F238E27FC236}">
                            <a16:creationId xmlns:a16="http://schemas.microsoft.com/office/drawing/2014/main" id="{A50860CE-2A6C-407B-8B6F-FB7E59F5741C}"/>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1287125" y="6356350"/>
            <a:ext cx="303213" cy="311150"/>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8" name="Date Placeholder 1">
            <a:extLst>
              <a:ext uri="{FF2B5EF4-FFF2-40B4-BE49-F238E27FC236}">
                <a16:creationId xmlns:a16="http://schemas.microsoft.com/office/drawing/2014/main" id="{45CFA693-E91B-43CC-B5B8-0AF459F62896}"/>
              </a:ext>
            </a:extLst>
          </p:cNvPr>
          <p:cNvSpPr txBox="1">
            <a:spLocks/>
          </p:cNvSpPr>
          <p:nvPr userDrawn="1"/>
        </p:nvSpPr>
        <p:spPr>
          <a:xfrm>
            <a:off x="1630520" y="6530236"/>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30 November 2023</a:t>
            </a:fld>
            <a:endParaRPr lang="en-IN" dirty="0"/>
          </a:p>
        </p:txBody>
      </p:sp>
      <p:sp>
        <p:nvSpPr>
          <p:cNvPr id="19" name="Footer Placeholder 2">
            <a:extLst>
              <a:ext uri="{FF2B5EF4-FFF2-40B4-BE49-F238E27FC236}">
                <a16:creationId xmlns:a16="http://schemas.microsoft.com/office/drawing/2014/main" id="{E9F31D67-E59D-488B-A418-10B47029E471}"/>
              </a:ext>
            </a:extLst>
          </p:cNvPr>
          <p:cNvSpPr txBox="1">
            <a:spLocks/>
          </p:cNvSpPr>
          <p:nvPr userDrawn="1"/>
        </p:nvSpPr>
        <p:spPr>
          <a:xfrm>
            <a:off x="3162988" y="6530236"/>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Presentation title</a:t>
            </a:r>
          </a:p>
        </p:txBody>
      </p:sp>
      <p:sp>
        <p:nvSpPr>
          <p:cNvPr id="23" name="Slide Number Placeholder 4">
            <a:extLst>
              <a:ext uri="{FF2B5EF4-FFF2-40B4-BE49-F238E27FC236}">
                <a16:creationId xmlns:a16="http://schemas.microsoft.com/office/drawing/2014/main" id="{FA0C3EA0-3C85-4236-8D60-88634AF47AD8}"/>
              </a:ext>
            </a:extLst>
          </p:cNvPr>
          <p:cNvSpPr txBox="1">
            <a:spLocks/>
          </p:cNvSpPr>
          <p:nvPr userDrawn="1"/>
        </p:nvSpPr>
        <p:spPr>
          <a:xfrm>
            <a:off x="609600" y="6530236"/>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2945010009"/>
      </p:ext>
    </p:extLst>
  </p:cSld>
  <p:clrMap bg1="lt1" tx1="dk1" bg2="lt2" tx2="dk2" accent1="accent1" accent2="accent2" accent3="accent3" accent4="accent4" accent5="accent5" accent6="accent6" hlink="hlink" folHlink="folHlink"/>
  <p:sldLayoutIdLst>
    <p:sldLayoutId id="2147484002" r:id="rId1"/>
    <p:sldLayoutId id="2147483920"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3" r:id="rId12"/>
    <p:sldLayoutId id="2147483919" r:id="rId13"/>
    <p:sldLayoutId id="2147483922" r:id="rId14"/>
    <p:sldLayoutId id="2147483924"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 id="2147483912" r:id="rId24"/>
    <p:sldLayoutId id="2147483913" r:id="rId25"/>
    <p:sldLayoutId id="2147483914" r:id="rId26"/>
    <p:sldLayoutId id="2147483915" r:id="rId27"/>
    <p:sldLayoutId id="2147483916" r:id="rId28"/>
    <p:sldLayoutId id="2147483917" r:id="rId29"/>
    <p:sldLayoutId id="2147483918" r:id="rId30"/>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2" userDrawn="1">
          <p15:clr>
            <a:srgbClr val="F26B43"/>
          </p15:clr>
        </p15:guide>
        <p15:guide id="3" pos="384" userDrawn="1">
          <p15:clr>
            <a:srgbClr val="F26B43"/>
          </p15:clr>
        </p15:guide>
        <p15:guide id="4" pos="7302" userDrawn="1">
          <p15:clr>
            <a:srgbClr val="F26B43"/>
          </p15:clr>
        </p15:guide>
        <p15:guide id="5" orient="horz" pos="712" userDrawn="1">
          <p15:clr>
            <a:srgbClr val="F26B43"/>
          </p15:clr>
        </p15:guide>
        <p15:guide id="6" orient="horz" pos="3840" userDrawn="1">
          <p15:clr>
            <a:srgbClr val="F26B43"/>
          </p15:clr>
        </p15:guide>
        <p15:guide id="7" orient="horz" pos="4199" userDrawn="1">
          <p15:clr>
            <a:srgbClr val="F26B43"/>
          </p15:clr>
        </p15:guide>
        <p15:guide id="8" orient="horz" pos="173" userDrawn="1">
          <p15:clr>
            <a:srgbClr val="F26B43"/>
          </p15:clr>
        </p15:guide>
        <p15:guide id="9" orient="horz" pos="399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12.jp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5.xml"/><Relationship Id="rId1" Type="http://schemas.openxmlformats.org/officeDocument/2006/relationships/tags" Target="../tags/tag24.xml"/><Relationship Id="rId5" Type="http://schemas.openxmlformats.org/officeDocument/2006/relationships/image" Target="../media/image16.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1.emf"/><Relationship Id="rId4"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5EA87C-5EB7-45A3-8D63-E4AD1901AE6C}"/>
              </a:ext>
            </a:extLst>
          </p:cNvPr>
          <p:cNvGraphicFramePr>
            <a:graphicFrameLocks noChangeAspect="1"/>
          </p:cNvGraphicFramePr>
          <p:nvPr>
            <p:custDataLst>
              <p:tags r:id="rId1"/>
            </p:custDataLst>
            <p:extLst>
              <p:ext uri="{D42A27DB-BD31-4B8C-83A1-F6EECF244321}">
                <p14:modId xmlns:p14="http://schemas.microsoft.com/office/powerpoint/2010/main" val="1885703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3" name="Object 2" hidden="1">
                        <a:extLst>
                          <a:ext uri="{FF2B5EF4-FFF2-40B4-BE49-F238E27FC236}">
                            <a16:creationId xmlns:a16="http://schemas.microsoft.com/office/drawing/2014/main" id="{065EA87C-5EB7-45A3-8D63-E4AD1901AE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p:cNvSpPr>
            <a:spLocks noGrp="1"/>
          </p:cNvSpPr>
          <p:nvPr>
            <p:ph type="ctrTitle"/>
          </p:nvPr>
        </p:nvSpPr>
        <p:spPr/>
        <p:txBody>
          <a:bodyPr vert="horz"/>
          <a:lstStyle/>
          <a:p>
            <a:r>
              <a:rPr lang="en-IN" dirty="0"/>
              <a:t>Business continuity and disaster recovery</a:t>
            </a:r>
            <a:endParaRPr lang="en-GB" dirty="0"/>
          </a:p>
        </p:txBody>
      </p:sp>
    </p:spTree>
    <p:extLst>
      <p:ext uri="{BB962C8B-B14F-4D97-AF65-F5344CB8AC3E}">
        <p14:creationId xmlns:p14="http://schemas.microsoft.com/office/powerpoint/2010/main" val="1242318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8691CD7-A6A9-4D3F-9EEC-9B4AF388AD94}"/>
              </a:ext>
            </a:extLst>
          </p:cNvPr>
          <p:cNvGraphicFramePr>
            <a:graphicFrameLocks noChangeAspect="1"/>
          </p:cNvGraphicFramePr>
          <p:nvPr>
            <p:custDataLst>
              <p:tags r:id="rId1"/>
            </p:custDataLst>
            <p:extLst>
              <p:ext uri="{D42A27DB-BD31-4B8C-83A1-F6EECF244321}">
                <p14:modId xmlns:p14="http://schemas.microsoft.com/office/powerpoint/2010/main" val="3242161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Object 3" hidden="1">
                        <a:extLst>
                          <a:ext uri="{FF2B5EF4-FFF2-40B4-BE49-F238E27FC236}">
                            <a16:creationId xmlns:a16="http://schemas.microsoft.com/office/drawing/2014/main" id="{F8691CD7-A6A9-4D3F-9EEC-9B4AF388AD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188C4EE-6607-4535-AFED-272F9EE5C3ED}"/>
              </a:ext>
            </a:extLst>
          </p:cNvPr>
          <p:cNvSpPr>
            <a:spLocks noGrp="1"/>
          </p:cNvSpPr>
          <p:nvPr>
            <p:ph type="title"/>
          </p:nvPr>
        </p:nvSpPr>
        <p:spPr/>
        <p:txBody>
          <a:bodyPr vert="horz"/>
          <a:lstStyle/>
          <a:p>
            <a:r>
              <a:rPr lang="en-US" dirty="0"/>
              <a:t>Importance of business continuity and disaster recovery</a:t>
            </a:r>
          </a:p>
        </p:txBody>
      </p:sp>
      <p:grpSp>
        <p:nvGrpSpPr>
          <p:cNvPr id="179" name="Group 178">
            <a:extLst>
              <a:ext uri="{FF2B5EF4-FFF2-40B4-BE49-F238E27FC236}">
                <a16:creationId xmlns:a16="http://schemas.microsoft.com/office/drawing/2014/main" id="{A597D4A4-9A62-43D0-9E2B-D836B1E065E8}"/>
              </a:ext>
            </a:extLst>
          </p:cNvPr>
          <p:cNvGrpSpPr/>
          <p:nvPr/>
        </p:nvGrpSpPr>
        <p:grpSpPr>
          <a:xfrm>
            <a:off x="845505" y="1215070"/>
            <a:ext cx="1246053" cy="1297868"/>
            <a:chOff x="845505" y="4689790"/>
            <a:chExt cx="1246053" cy="1297868"/>
          </a:xfrm>
        </p:grpSpPr>
        <p:grpSp>
          <p:nvGrpSpPr>
            <p:cNvPr id="9" name="Group 8">
              <a:extLst>
                <a:ext uri="{FF2B5EF4-FFF2-40B4-BE49-F238E27FC236}">
                  <a16:creationId xmlns:a16="http://schemas.microsoft.com/office/drawing/2014/main" id="{F59F6B38-1254-4806-A412-0889EDEC2B25}"/>
                </a:ext>
              </a:extLst>
            </p:cNvPr>
            <p:cNvGrpSpPr/>
            <p:nvPr/>
          </p:nvGrpSpPr>
          <p:grpSpPr>
            <a:xfrm>
              <a:off x="845505" y="4689790"/>
              <a:ext cx="1246053" cy="1297868"/>
              <a:chOff x="833120" y="2418080"/>
              <a:chExt cx="1016000" cy="776037"/>
            </a:xfrm>
          </p:grpSpPr>
          <p:sp>
            <p:nvSpPr>
              <p:cNvPr id="29" name="Rectangle: Rounded Corners 28">
                <a:extLst>
                  <a:ext uri="{FF2B5EF4-FFF2-40B4-BE49-F238E27FC236}">
                    <a16:creationId xmlns:a16="http://schemas.microsoft.com/office/drawing/2014/main" id="{391583B7-A713-4D1E-BDC1-FECD80253221}"/>
                  </a:ext>
                </a:extLst>
              </p:cNvPr>
              <p:cNvSpPr/>
              <p:nvPr/>
            </p:nvSpPr>
            <p:spPr>
              <a:xfrm>
                <a:off x="833120" y="2418080"/>
                <a:ext cx="1016000" cy="524444"/>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000" dirty="0">
                  <a:solidFill>
                    <a:schemeClr val="tx1"/>
                  </a:solidFill>
                </a:endParaRPr>
              </a:p>
            </p:txBody>
          </p:sp>
          <p:sp>
            <p:nvSpPr>
              <p:cNvPr id="30" name="Isosceles Triangle 29">
                <a:extLst>
                  <a:ext uri="{FF2B5EF4-FFF2-40B4-BE49-F238E27FC236}">
                    <a16:creationId xmlns:a16="http://schemas.microsoft.com/office/drawing/2014/main" id="{80BF8B37-944D-449C-A1B6-C839E86F1CE0}"/>
                  </a:ext>
                </a:extLst>
              </p:cNvPr>
              <p:cNvSpPr/>
              <p:nvPr/>
            </p:nvSpPr>
            <p:spPr>
              <a:xfrm rot="10800000">
                <a:off x="1122680" y="2817496"/>
                <a:ext cx="436880" cy="376621"/>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grpSp>
          <p:nvGrpSpPr>
            <p:cNvPr id="10" name="Group 9">
              <a:extLst>
                <a:ext uri="{FF2B5EF4-FFF2-40B4-BE49-F238E27FC236}">
                  <a16:creationId xmlns:a16="http://schemas.microsoft.com/office/drawing/2014/main" id="{8B2622FE-B719-44EC-8D84-63FCCC428BF4}"/>
                </a:ext>
              </a:extLst>
            </p:cNvPr>
            <p:cNvGrpSpPr/>
            <p:nvPr/>
          </p:nvGrpSpPr>
          <p:grpSpPr>
            <a:xfrm>
              <a:off x="1125439" y="4718413"/>
              <a:ext cx="667486" cy="912765"/>
              <a:chOff x="457200" y="1249363"/>
              <a:chExt cx="1054100" cy="1441450"/>
            </a:xfrm>
            <a:solidFill>
              <a:srgbClr val="2E2E38"/>
            </a:solidFill>
          </p:grpSpPr>
          <p:sp>
            <p:nvSpPr>
              <p:cNvPr id="11" name="Freeform 5">
                <a:extLst>
                  <a:ext uri="{FF2B5EF4-FFF2-40B4-BE49-F238E27FC236}">
                    <a16:creationId xmlns:a16="http://schemas.microsoft.com/office/drawing/2014/main" id="{C872B9CB-88C7-4FE1-A791-7EA648DBC873}"/>
                  </a:ext>
                </a:extLst>
              </p:cNvPr>
              <p:cNvSpPr>
                <a:spLocks noEditPoints="1"/>
              </p:cNvSpPr>
              <p:nvPr/>
            </p:nvSpPr>
            <p:spPr bwMode="auto">
              <a:xfrm>
                <a:off x="536575" y="1344613"/>
                <a:ext cx="895350" cy="1263650"/>
              </a:xfrm>
              <a:custGeom>
                <a:avLst/>
                <a:gdLst>
                  <a:gd name="T0" fmla="*/ 170 w 564"/>
                  <a:gd name="T1" fmla="*/ 540 h 796"/>
                  <a:gd name="T2" fmla="*/ 134 w 564"/>
                  <a:gd name="T3" fmla="*/ 520 h 796"/>
                  <a:gd name="T4" fmla="*/ 84 w 564"/>
                  <a:gd name="T5" fmla="*/ 482 h 796"/>
                  <a:gd name="T6" fmla="*/ 46 w 564"/>
                  <a:gd name="T7" fmla="*/ 436 h 796"/>
                  <a:gd name="T8" fmla="*/ 18 w 564"/>
                  <a:gd name="T9" fmla="*/ 382 h 796"/>
                  <a:gd name="T10" fmla="*/ 4 w 564"/>
                  <a:gd name="T11" fmla="*/ 322 h 796"/>
                  <a:gd name="T12" fmla="*/ 0 w 564"/>
                  <a:gd name="T13" fmla="*/ 282 h 796"/>
                  <a:gd name="T14" fmla="*/ 12 w 564"/>
                  <a:gd name="T15" fmla="*/ 198 h 796"/>
                  <a:gd name="T16" fmla="*/ 48 w 564"/>
                  <a:gd name="T17" fmla="*/ 124 h 796"/>
                  <a:gd name="T18" fmla="*/ 102 w 564"/>
                  <a:gd name="T19" fmla="*/ 64 h 796"/>
                  <a:gd name="T20" fmla="*/ 172 w 564"/>
                  <a:gd name="T21" fmla="*/ 22 h 796"/>
                  <a:gd name="T22" fmla="*/ 252 w 564"/>
                  <a:gd name="T23" fmla="*/ 0 h 796"/>
                  <a:gd name="T24" fmla="*/ 310 w 564"/>
                  <a:gd name="T25" fmla="*/ 0 h 796"/>
                  <a:gd name="T26" fmla="*/ 392 w 564"/>
                  <a:gd name="T27" fmla="*/ 22 h 796"/>
                  <a:gd name="T28" fmla="*/ 460 w 564"/>
                  <a:gd name="T29" fmla="*/ 64 h 796"/>
                  <a:gd name="T30" fmla="*/ 514 w 564"/>
                  <a:gd name="T31" fmla="*/ 124 h 796"/>
                  <a:gd name="T32" fmla="*/ 550 w 564"/>
                  <a:gd name="T33" fmla="*/ 198 h 796"/>
                  <a:gd name="T34" fmla="*/ 564 w 564"/>
                  <a:gd name="T35" fmla="*/ 282 h 796"/>
                  <a:gd name="T36" fmla="*/ 560 w 564"/>
                  <a:gd name="T37" fmla="*/ 324 h 796"/>
                  <a:gd name="T38" fmla="*/ 544 w 564"/>
                  <a:gd name="T39" fmla="*/ 384 h 796"/>
                  <a:gd name="T40" fmla="*/ 516 w 564"/>
                  <a:gd name="T41" fmla="*/ 438 h 796"/>
                  <a:gd name="T42" fmla="*/ 476 w 564"/>
                  <a:gd name="T43" fmla="*/ 484 h 796"/>
                  <a:gd name="T44" fmla="*/ 428 w 564"/>
                  <a:gd name="T45" fmla="*/ 522 h 796"/>
                  <a:gd name="T46" fmla="*/ 390 w 564"/>
                  <a:gd name="T47" fmla="*/ 796 h 796"/>
                  <a:gd name="T48" fmla="*/ 372 w 564"/>
                  <a:gd name="T49" fmla="*/ 528 h 796"/>
                  <a:gd name="T50" fmla="*/ 396 w 564"/>
                  <a:gd name="T51" fmla="*/ 518 h 796"/>
                  <a:gd name="T52" fmla="*/ 446 w 564"/>
                  <a:gd name="T53" fmla="*/ 486 h 796"/>
                  <a:gd name="T54" fmla="*/ 488 w 564"/>
                  <a:gd name="T55" fmla="*/ 446 h 796"/>
                  <a:gd name="T56" fmla="*/ 518 w 564"/>
                  <a:gd name="T57" fmla="*/ 396 h 796"/>
                  <a:gd name="T58" fmla="*/ 538 w 564"/>
                  <a:gd name="T59" fmla="*/ 340 h 796"/>
                  <a:gd name="T60" fmla="*/ 546 w 564"/>
                  <a:gd name="T61" fmla="*/ 282 h 796"/>
                  <a:gd name="T62" fmla="*/ 540 w 564"/>
                  <a:gd name="T63" fmla="*/ 228 h 796"/>
                  <a:gd name="T64" fmla="*/ 514 w 564"/>
                  <a:gd name="T65" fmla="*/ 156 h 796"/>
                  <a:gd name="T66" fmla="*/ 468 w 564"/>
                  <a:gd name="T67" fmla="*/ 94 h 796"/>
                  <a:gd name="T68" fmla="*/ 408 w 564"/>
                  <a:gd name="T69" fmla="*/ 50 h 796"/>
                  <a:gd name="T70" fmla="*/ 334 w 564"/>
                  <a:gd name="T71" fmla="*/ 22 h 796"/>
                  <a:gd name="T72" fmla="*/ 282 w 564"/>
                  <a:gd name="T73" fmla="*/ 18 h 796"/>
                  <a:gd name="T74" fmla="*/ 204 w 564"/>
                  <a:gd name="T75" fmla="*/ 30 h 796"/>
                  <a:gd name="T76" fmla="*/ 134 w 564"/>
                  <a:gd name="T77" fmla="*/ 62 h 796"/>
                  <a:gd name="T78" fmla="*/ 78 w 564"/>
                  <a:gd name="T79" fmla="*/ 114 h 796"/>
                  <a:gd name="T80" fmla="*/ 38 w 564"/>
                  <a:gd name="T81" fmla="*/ 178 h 796"/>
                  <a:gd name="T82" fmla="*/ 20 w 564"/>
                  <a:gd name="T83" fmla="*/ 254 h 796"/>
                  <a:gd name="T84" fmla="*/ 18 w 564"/>
                  <a:gd name="T85" fmla="*/ 302 h 796"/>
                  <a:gd name="T86" fmla="*/ 30 w 564"/>
                  <a:gd name="T87" fmla="*/ 358 h 796"/>
                  <a:gd name="T88" fmla="*/ 52 w 564"/>
                  <a:gd name="T89" fmla="*/ 412 h 796"/>
                  <a:gd name="T90" fmla="*/ 86 w 564"/>
                  <a:gd name="T91" fmla="*/ 458 h 796"/>
                  <a:gd name="T92" fmla="*/ 130 w 564"/>
                  <a:gd name="T93" fmla="*/ 496 h 796"/>
                  <a:gd name="T94" fmla="*/ 182 w 564"/>
                  <a:gd name="T95" fmla="*/ 52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4" h="796">
                    <a:moveTo>
                      <a:pt x="390" y="796"/>
                    </a:moveTo>
                    <a:lnTo>
                      <a:pt x="170" y="796"/>
                    </a:lnTo>
                    <a:lnTo>
                      <a:pt x="170" y="540"/>
                    </a:lnTo>
                    <a:lnTo>
                      <a:pt x="170" y="540"/>
                    </a:lnTo>
                    <a:lnTo>
                      <a:pt x="152" y="530"/>
                    </a:lnTo>
                    <a:lnTo>
                      <a:pt x="134" y="520"/>
                    </a:lnTo>
                    <a:lnTo>
                      <a:pt x="116" y="508"/>
                    </a:lnTo>
                    <a:lnTo>
                      <a:pt x="100" y="496"/>
                    </a:lnTo>
                    <a:lnTo>
                      <a:pt x="84" y="482"/>
                    </a:lnTo>
                    <a:lnTo>
                      <a:pt x="70" y="468"/>
                    </a:lnTo>
                    <a:lnTo>
                      <a:pt x="58" y="452"/>
                    </a:lnTo>
                    <a:lnTo>
                      <a:pt x="46" y="436"/>
                    </a:lnTo>
                    <a:lnTo>
                      <a:pt x="36" y="418"/>
                    </a:lnTo>
                    <a:lnTo>
                      <a:pt x="26" y="400"/>
                    </a:lnTo>
                    <a:lnTo>
                      <a:pt x="18" y="382"/>
                    </a:lnTo>
                    <a:lnTo>
                      <a:pt x="12" y="362"/>
                    </a:lnTo>
                    <a:lnTo>
                      <a:pt x="6" y="344"/>
                    </a:lnTo>
                    <a:lnTo>
                      <a:pt x="4" y="322"/>
                    </a:lnTo>
                    <a:lnTo>
                      <a:pt x="0" y="302"/>
                    </a:lnTo>
                    <a:lnTo>
                      <a:pt x="0" y="282"/>
                    </a:lnTo>
                    <a:lnTo>
                      <a:pt x="0" y="282"/>
                    </a:lnTo>
                    <a:lnTo>
                      <a:pt x="2" y="252"/>
                    </a:lnTo>
                    <a:lnTo>
                      <a:pt x="6" y="224"/>
                    </a:lnTo>
                    <a:lnTo>
                      <a:pt x="12" y="198"/>
                    </a:lnTo>
                    <a:lnTo>
                      <a:pt x="22" y="172"/>
                    </a:lnTo>
                    <a:lnTo>
                      <a:pt x="34" y="146"/>
                    </a:lnTo>
                    <a:lnTo>
                      <a:pt x="48" y="124"/>
                    </a:lnTo>
                    <a:lnTo>
                      <a:pt x="64" y="102"/>
                    </a:lnTo>
                    <a:lnTo>
                      <a:pt x="82" y="82"/>
                    </a:lnTo>
                    <a:lnTo>
                      <a:pt x="102" y="64"/>
                    </a:lnTo>
                    <a:lnTo>
                      <a:pt x="124" y="48"/>
                    </a:lnTo>
                    <a:lnTo>
                      <a:pt x="148" y="34"/>
                    </a:lnTo>
                    <a:lnTo>
                      <a:pt x="172" y="22"/>
                    </a:lnTo>
                    <a:lnTo>
                      <a:pt x="198" y="12"/>
                    </a:lnTo>
                    <a:lnTo>
                      <a:pt x="224" y="6"/>
                    </a:lnTo>
                    <a:lnTo>
                      <a:pt x="252" y="0"/>
                    </a:lnTo>
                    <a:lnTo>
                      <a:pt x="282" y="0"/>
                    </a:lnTo>
                    <a:lnTo>
                      <a:pt x="282" y="0"/>
                    </a:lnTo>
                    <a:lnTo>
                      <a:pt x="310" y="0"/>
                    </a:lnTo>
                    <a:lnTo>
                      <a:pt x="338" y="6"/>
                    </a:lnTo>
                    <a:lnTo>
                      <a:pt x="366" y="12"/>
                    </a:lnTo>
                    <a:lnTo>
                      <a:pt x="392" y="22"/>
                    </a:lnTo>
                    <a:lnTo>
                      <a:pt x="416" y="34"/>
                    </a:lnTo>
                    <a:lnTo>
                      <a:pt x="438" y="48"/>
                    </a:lnTo>
                    <a:lnTo>
                      <a:pt x="460" y="64"/>
                    </a:lnTo>
                    <a:lnTo>
                      <a:pt x="480" y="82"/>
                    </a:lnTo>
                    <a:lnTo>
                      <a:pt x="498" y="102"/>
                    </a:lnTo>
                    <a:lnTo>
                      <a:pt x="514" y="124"/>
                    </a:lnTo>
                    <a:lnTo>
                      <a:pt x="530" y="146"/>
                    </a:lnTo>
                    <a:lnTo>
                      <a:pt x="540" y="172"/>
                    </a:lnTo>
                    <a:lnTo>
                      <a:pt x="550" y="198"/>
                    </a:lnTo>
                    <a:lnTo>
                      <a:pt x="558" y="224"/>
                    </a:lnTo>
                    <a:lnTo>
                      <a:pt x="562" y="252"/>
                    </a:lnTo>
                    <a:lnTo>
                      <a:pt x="564" y="282"/>
                    </a:lnTo>
                    <a:lnTo>
                      <a:pt x="564" y="282"/>
                    </a:lnTo>
                    <a:lnTo>
                      <a:pt x="562" y="302"/>
                    </a:lnTo>
                    <a:lnTo>
                      <a:pt x="560" y="324"/>
                    </a:lnTo>
                    <a:lnTo>
                      <a:pt x="556" y="344"/>
                    </a:lnTo>
                    <a:lnTo>
                      <a:pt x="550" y="364"/>
                    </a:lnTo>
                    <a:lnTo>
                      <a:pt x="544" y="384"/>
                    </a:lnTo>
                    <a:lnTo>
                      <a:pt x="536" y="402"/>
                    </a:lnTo>
                    <a:lnTo>
                      <a:pt x="526" y="420"/>
                    </a:lnTo>
                    <a:lnTo>
                      <a:pt x="516" y="438"/>
                    </a:lnTo>
                    <a:lnTo>
                      <a:pt x="504" y="454"/>
                    </a:lnTo>
                    <a:lnTo>
                      <a:pt x="492" y="470"/>
                    </a:lnTo>
                    <a:lnTo>
                      <a:pt x="476" y="484"/>
                    </a:lnTo>
                    <a:lnTo>
                      <a:pt x="462" y="498"/>
                    </a:lnTo>
                    <a:lnTo>
                      <a:pt x="446" y="510"/>
                    </a:lnTo>
                    <a:lnTo>
                      <a:pt x="428" y="522"/>
                    </a:lnTo>
                    <a:lnTo>
                      <a:pt x="410" y="532"/>
                    </a:lnTo>
                    <a:lnTo>
                      <a:pt x="390" y="540"/>
                    </a:lnTo>
                    <a:lnTo>
                      <a:pt x="390" y="796"/>
                    </a:lnTo>
                    <a:close/>
                    <a:moveTo>
                      <a:pt x="188" y="778"/>
                    </a:moveTo>
                    <a:lnTo>
                      <a:pt x="372" y="778"/>
                    </a:lnTo>
                    <a:lnTo>
                      <a:pt x="372" y="528"/>
                    </a:lnTo>
                    <a:lnTo>
                      <a:pt x="378" y="526"/>
                    </a:lnTo>
                    <a:lnTo>
                      <a:pt x="378" y="526"/>
                    </a:lnTo>
                    <a:lnTo>
                      <a:pt x="396" y="518"/>
                    </a:lnTo>
                    <a:lnTo>
                      <a:pt x="414" y="508"/>
                    </a:lnTo>
                    <a:lnTo>
                      <a:pt x="430" y="498"/>
                    </a:lnTo>
                    <a:lnTo>
                      <a:pt x="446" y="486"/>
                    </a:lnTo>
                    <a:lnTo>
                      <a:pt x="462" y="474"/>
                    </a:lnTo>
                    <a:lnTo>
                      <a:pt x="476" y="460"/>
                    </a:lnTo>
                    <a:lnTo>
                      <a:pt x="488" y="446"/>
                    </a:lnTo>
                    <a:lnTo>
                      <a:pt x="500" y="430"/>
                    </a:lnTo>
                    <a:lnTo>
                      <a:pt x="510" y="414"/>
                    </a:lnTo>
                    <a:lnTo>
                      <a:pt x="518" y="396"/>
                    </a:lnTo>
                    <a:lnTo>
                      <a:pt x="526" y="378"/>
                    </a:lnTo>
                    <a:lnTo>
                      <a:pt x="534" y="360"/>
                    </a:lnTo>
                    <a:lnTo>
                      <a:pt x="538" y="340"/>
                    </a:lnTo>
                    <a:lnTo>
                      <a:pt x="542" y="322"/>
                    </a:lnTo>
                    <a:lnTo>
                      <a:pt x="544" y="302"/>
                    </a:lnTo>
                    <a:lnTo>
                      <a:pt x="546" y="282"/>
                    </a:lnTo>
                    <a:lnTo>
                      <a:pt x="546" y="282"/>
                    </a:lnTo>
                    <a:lnTo>
                      <a:pt x="544" y="254"/>
                    </a:lnTo>
                    <a:lnTo>
                      <a:pt x="540" y="228"/>
                    </a:lnTo>
                    <a:lnTo>
                      <a:pt x="534" y="202"/>
                    </a:lnTo>
                    <a:lnTo>
                      <a:pt x="524" y="178"/>
                    </a:lnTo>
                    <a:lnTo>
                      <a:pt x="514" y="156"/>
                    </a:lnTo>
                    <a:lnTo>
                      <a:pt x="500" y="134"/>
                    </a:lnTo>
                    <a:lnTo>
                      <a:pt x="484" y="114"/>
                    </a:lnTo>
                    <a:lnTo>
                      <a:pt x="468" y="94"/>
                    </a:lnTo>
                    <a:lnTo>
                      <a:pt x="450" y="78"/>
                    </a:lnTo>
                    <a:lnTo>
                      <a:pt x="428" y="62"/>
                    </a:lnTo>
                    <a:lnTo>
                      <a:pt x="408" y="50"/>
                    </a:lnTo>
                    <a:lnTo>
                      <a:pt x="384" y="38"/>
                    </a:lnTo>
                    <a:lnTo>
                      <a:pt x="360" y="30"/>
                    </a:lnTo>
                    <a:lnTo>
                      <a:pt x="334" y="22"/>
                    </a:lnTo>
                    <a:lnTo>
                      <a:pt x="308" y="18"/>
                    </a:lnTo>
                    <a:lnTo>
                      <a:pt x="282" y="18"/>
                    </a:lnTo>
                    <a:lnTo>
                      <a:pt x="282" y="18"/>
                    </a:lnTo>
                    <a:lnTo>
                      <a:pt x="254" y="18"/>
                    </a:lnTo>
                    <a:lnTo>
                      <a:pt x="228" y="22"/>
                    </a:lnTo>
                    <a:lnTo>
                      <a:pt x="204" y="30"/>
                    </a:lnTo>
                    <a:lnTo>
                      <a:pt x="180" y="38"/>
                    </a:lnTo>
                    <a:lnTo>
                      <a:pt x="156" y="50"/>
                    </a:lnTo>
                    <a:lnTo>
                      <a:pt x="134" y="62"/>
                    </a:lnTo>
                    <a:lnTo>
                      <a:pt x="114" y="78"/>
                    </a:lnTo>
                    <a:lnTo>
                      <a:pt x="96" y="94"/>
                    </a:lnTo>
                    <a:lnTo>
                      <a:pt x="78" y="114"/>
                    </a:lnTo>
                    <a:lnTo>
                      <a:pt x="64" y="134"/>
                    </a:lnTo>
                    <a:lnTo>
                      <a:pt x="50" y="156"/>
                    </a:lnTo>
                    <a:lnTo>
                      <a:pt x="38" y="178"/>
                    </a:lnTo>
                    <a:lnTo>
                      <a:pt x="30" y="202"/>
                    </a:lnTo>
                    <a:lnTo>
                      <a:pt x="24" y="228"/>
                    </a:lnTo>
                    <a:lnTo>
                      <a:pt x="20" y="254"/>
                    </a:lnTo>
                    <a:lnTo>
                      <a:pt x="18" y="282"/>
                    </a:lnTo>
                    <a:lnTo>
                      <a:pt x="18" y="282"/>
                    </a:lnTo>
                    <a:lnTo>
                      <a:pt x="18" y="302"/>
                    </a:lnTo>
                    <a:lnTo>
                      <a:pt x="20" y="320"/>
                    </a:lnTo>
                    <a:lnTo>
                      <a:pt x="24" y="340"/>
                    </a:lnTo>
                    <a:lnTo>
                      <a:pt x="30" y="358"/>
                    </a:lnTo>
                    <a:lnTo>
                      <a:pt x="36" y="378"/>
                    </a:lnTo>
                    <a:lnTo>
                      <a:pt x="44" y="394"/>
                    </a:lnTo>
                    <a:lnTo>
                      <a:pt x="52" y="412"/>
                    </a:lnTo>
                    <a:lnTo>
                      <a:pt x="62" y="428"/>
                    </a:lnTo>
                    <a:lnTo>
                      <a:pt x="74" y="444"/>
                    </a:lnTo>
                    <a:lnTo>
                      <a:pt x="86" y="458"/>
                    </a:lnTo>
                    <a:lnTo>
                      <a:pt x="100" y="472"/>
                    </a:lnTo>
                    <a:lnTo>
                      <a:pt x="114" y="486"/>
                    </a:lnTo>
                    <a:lnTo>
                      <a:pt x="130" y="496"/>
                    </a:lnTo>
                    <a:lnTo>
                      <a:pt x="146" y="508"/>
                    </a:lnTo>
                    <a:lnTo>
                      <a:pt x="164" y="516"/>
                    </a:lnTo>
                    <a:lnTo>
                      <a:pt x="182" y="526"/>
                    </a:lnTo>
                    <a:lnTo>
                      <a:pt x="188" y="528"/>
                    </a:lnTo>
                    <a:lnTo>
                      <a:pt x="188" y="77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2" name="Freeform 6">
                <a:extLst>
                  <a:ext uri="{FF2B5EF4-FFF2-40B4-BE49-F238E27FC236}">
                    <a16:creationId xmlns:a16="http://schemas.microsoft.com/office/drawing/2014/main" id="{57834F9B-13E0-4BBA-A345-A02ED694B7C4}"/>
                  </a:ext>
                </a:extLst>
              </p:cNvPr>
              <p:cNvSpPr>
                <a:spLocks noEditPoints="1"/>
              </p:cNvSpPr>
              <p:nvPr/>
            </p:nvSpPr>
            <p:spPr bwMode="auto">
              <a:xfrm>
                <a:off x="892175" y="2579688"/>
                <a:ext cx="180975" cy="111125"/>
              </a:xfrm>
              <a:custGeom>
                <a:avLst/>
                <a:gdLst>
                  <a:gd name="T0" fmla="*/ 86 w 114"/>
                  <a:gd name="T1" fmla="*/ 70 h 70"/>
                  <a:gd name="T2" fmla="*/ 30 w 114"/>
                  <a:gd name="T3" fmla="*/ 70 h 70"/>
                  <a:gd name="T4" fmla="*/ 0 w 114"/>
                  <a:gd name="T5" fmla="*/ 0 h 70"/>
                  <a:gd name="T6" fmla="*/ 114 w 114"/>
                  <a:gd name="T7" fmla="*/ 0 h 70"/>
                  <a:gd name="T8" fmla="*/ 86 w 114"/>
                  <a:gd name="T9" fmla="*/ 70 h 70"/>
                  <a:gd name="T10" fmla="*/ 42 w 114"/>
                  <a:gd name="T11" fmla="*/ 52 h 70"/>
                  <a:gd name="T12" fmla="*/ 74 w 114"/>
                  <a:gd name="T13" fmla="*/ 52 h 70"/>
                  <a:gd name="T14" fmla="*/ 88 w 114"/>
                  <a:gd name="T15" fmla="*/ 18 h 70"/>
                  <a:gd name="T16" fmla="*/ 28 w 114"/>
                  <a:gd name="T17" fmla="*/ 18 h 70"/>
                  <a:gd name="T18" fmla="*/ 42 w 114"/>
                  <a:gd name="T19"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70">
                    <a:moveTo>
                      <a:pt x="86" y="70"/>
                    </a:moveTo>
                    <a:lnTo>
                      <a:pt x="30" y="70"/>
                    </a:lnTo>
                    <a:lnTo>
                      <a:pt x="0" y="0"/>
                    </a:lnTo>
                    <a:lnTo>
                      <a:pt x="114" y="0"/>
                    </a:lnTo>
                    <a:lnTo>
                      <a:pt x="86" y="70"/>
                    </a:lnTo>
                    <a:close/>
                    <a:moveTo>
                      <a:pt x="42" y="52"/>
                    </a:moveTo>
                    <a:lnTo>
                      <a:pt x="74" y="52"/>
                    </a:lnTo>
                    <a:lnTo>
                      <a:pt x="88" y="18"/>
                    </a:lnTo>
                    <a:lnTo>
                      <a:pt x="28" y="18"/>
                    </a:lnTo>
                    <a:lnTo>
                      <a:pt x="42" y="52"/>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3" name="Rectangle 7">
                <a:extLst>
                  <a:ext uri="{FF2B5EF4-FFF2-40B4-BE49-F238E27FC236}">
                    <a16:creationId xmlns:a16="http://schemas.microsoft.com/office/drawing/2014/main" id="{4F05E0D8-9DA8-4F9C-9791-7B183D033153}"/>
                  </a:ext>
                </a:extLst>
              </p:cNvPr>
              <p:cNvSpPr>
                <a:spLocks noChangeArrowheads="1"/>
              </p:cNvSpPr>
              <p:nvPr/>
            </p:nvSpPr>
            <p:spPr bwMode="auto">
              <a:xfrm>
                <a:off x="733425" y="2319338"/>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4" name="Rectangle 8">
                <a:extLst>
                  <a:ext uri="{FF2B5EF4-FFF2-40B4-BE49-F238E27FC236}">
                    <a16:creationId xmlns:a16="http://schemas.microsoft.com/office/drawing/2014/main" id="{A0CB5A66-FA9D-48B0-B74A-5F67B322FB7D}"/>
                  </a:ext>
                </a:extLst>
              </p:cNvPr>
              <p:cNvSpPr>
                <a:spLocks noChangeArrowheads="1"/>
              </p:cNvSpPr>
              <p:nvPr/>
            </p:nvSpPr>
            <p:spPr bwMode="auto">
              <a:xfrm>
                <a:off x="733425" y="2398713"/>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5" name="Rectangle 9">
                <a:extLst>
                  <a:ext uri="{FF2B5EF4-FFF2-40B4-BE49-F238E27FC236}">
                    <a16:creationId xmlns:a16="http://schemas.microsoft.com/office/drawing/2014/main" id="{1DDABC45-62E2-4057-BA6F-62A3FF53F51D}"/>
                  </a:ext>
                </a:extLst>
              </p:cNvPr>
              <p:cNvSpPr>
                <a:spLocks noChangeArrowheads="1"/>
              </p:cNvSpPr>
              <p:nvPr/>
            </p:nvSpPr>
            <p:spPr bwMode="auto">
              <a:xfrm>
                <a:off x="733425" y="2481263"/>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6" name="Rectangle 10">
                <a:extLst>
                  <a:ext uri="{FF2B5EF4-FFF2-40B4-BE49-F238E27FC236}">
                    <a16:creationId xmlns:a16="http://schemas.microsoft.com/office/drawing/2014/main" id="{A4B7B86D-8440-4C2F-A98A-3B09E1DF92A0}"/>
                  </a:ext>
                </a:extLst>
              </p:cNvPr>
              <p:cNvSpPr>
                <a:spLocks noChangeArrowheads="1"/>
              </p:cNvSpPr>
              <p:nvPr/>
            </p:nvSpPr>
            <p:spPr bwMode="auto">
              <a:xfrm>
                <a:off x="701675" y="132556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7" name="Rectangle 11">
                <a:extLst>
                  <a:ext uri="{FF2B5EF4-FFF2-40B4-BE49-F238E27FC236}">
                    <a16:creationId xmlns:a16="http://schemas.microsoft.com/office/drawing/2014/main" id="{2B73C859-F118-4820-9E4A-52B7F09146CD}"/>
                  </a:ext>
                </a:extLst>
              </p:cNvPr>
              <p:cNvSpPr>
                <a:spLocks noChangeArrowheads="1"/>
              </p:cNvSpPr>
              <p:nvPr/>
            </p:nvSpPr>
            <p:spPr bwMode="auto">
              <a:xfrm>
                <a:off x="514350" y="14938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8" name="Rectangle 12">
                <a:extLst>
                  <a:ext uri="{FF2B5EF4-FFF2-40B4-BE49-F238E27FC236}">
                    <a16:creationId xmlns:a16="http://schemas.microsoft.com/office/drawing/2014/main" id="{470A1CDB-8FA8-4463-8A3A-1CD3DD535223}"/>
                  </a:ext>
                </a:extLst>
              </p:cNvPr>
              <p:cNvSpPr>
                <a:spLocks noChangeArrowheads="1"/>
              </p:cNvSpPr>
              <p:nvPr/>
            </p:nvSpPr>
            <p:spPr bwMode="auto">
              <a:xfrm>
                <a:off x="968375" y="1249363"/>
                <a:ext cx="28575" cy="508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9" name="Rectangle 13">
                <a:extLst>
                  <a:ext uri="{FF2B5EF4-FFF2-40B4-BE49-F238E27FC236}">
                    <a16:creationId xmlns:a16="http://schemas.microsoft.com/office/drawing/2014/main" id="{1C237BBC-E394-48BC-BE60-E9EADECDC143}"/>
                  </a:ext>
                </a:extLst>
              </p:cNvPr>
              <p:cNvSpPr>
                <a:spLocks noChangeArrowheads="1"/>
              </p:cNvSpPr>
              <p:nvPr/>
            </p:nvSpPr>
            <p:spPr bwMode="auto">
              <a:xfrm>
                <a:off x="1241425" y="132556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0" name="Rectangle 14">
                <a:extLst>
                  <a:ext uri="{FF2B5EF4-FFF2-40B4-BE49-F238E27FC236}">
                    <a16:creationId xmlns:a16="http://schemas.microsoft.com/office/drawing/2014/main" id="{45ECF115-E7C5-4821-99B9-165113B37B6B}"/>
                  </a:ext>
                </a:extLst>
              </p:cNvPr>
              <p:cNvSpPr>
                <a:spLocks noChangeArrowheads="1"/>
              </p:cNvSpPr>
              <p:nvPr/>
            </p:nvSpPr>
            <p:spPr bwMode="auto">
              <a:xfrm>
                <a:off x="1406525" y="14938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1" name="Rectangle 15">
                <a:extLst>
                  <a:ext uri="{FF2B5EF4-FFF2-40B4-BE49-F238E27FC236}">
                    <a16:creationId xmlns:a16="http://schemas.microsoft.com/office/drawing/2014/main" id="{1585B722-36AE-4840-8C60-AD82A5115EA1}"/>
                  </a:ext>
                </a:extLst>
              </p:cNvPr>
              <p:cNvSpPr>
                <a:spLocks noChangeArrowheads="1"/>
              </p:cNvSpPr>
              <p:nvPr/>
            </p:nvSpPr>
            <p:spPr bwMode="auto">
              <a:xfrm>
                <a:off x="514350" y="203358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2" name="Rectangle 16">
                <a:extLst>
                  <a:ext uri="{FF2B5EF4-FFF2-40B4-BE49-F238E27FC236}">
                    <a16:creationId xmlns:a16="http://schemas.microsoft.com/office/drawing/2014/main" id="{E8433442-BF5F-48EB-9674-0AB4FF8E859F}"/>
                  </a:ext>
                </a:extLst>
              </p:cNvPr>
              <p:cNvSpPr>
                <a:spLocks noChangeArrowheads="1"/>
              </p:cNvSpPr>
              <p:nvPr/>
            </p:nvSpPr>
            <p:spPr bwMode="auto">
              <a:xfrm>
                <a:off x="1406525" y="203358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3" name="Rectangle 17">
                <a:extLst>
                  <a:ext uri="{FF2B5EF4-FFF2-40B4-BE49-F238E27FC236}">
                    <a16:creationId xmlns:a16="http://schemas.microsoft.com/office/drawing/2014/main" id="{DFA22AF9-E471-431F-A171-D0E6DA2691BA}"/>
                  </a:ext>
                </a:extLst>
              </p:cNvPr>
              <p:cNvSpPr>
                <a:spLocks noChangeArrowheads="1"/>
              </p:cNvSpPr>
              <p:nvPr/>
            </p:nvSpPr>
            <p:spPr bwMode="auto">
              <a:xfrm>
                <a:off x="1482725" y="175101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4" name="Rectangle 18">
                <a:extLst>
                  <a:ext uri="{FF2B5EF4-FFF2-40B4-BE49-F238E27FC236}">
                    <a16:creationId xmlns:a16="http://schemas.microsoft.com/office/drawing/2014/main" id="{C6CB9E89-5DB7-40FE-8589-A98EC699FD55}"/>
                  </a:ext>
                </a:extLst>
              </p:cNvPr>
              <p:cNvSpPr>
                <a:spLocks noChangeArrowheads="1"/>
              </p:cNvSpPr>
              <p:nvPr/>
            </p:nvSpPr>
            <p:spPr bwMode="auto">
              <a:xfrm>
                <a:off x="457200" y="175101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5" name="Rectangle 19">
                <a:extLst>
                  <a:ext uri="{FF2B5EF4-FFF2-40B4-BE49-F238E27FC236}">
                    <a16:creationId xmlns:a16="http://schemas.microsoft.com/office/drawing/2014/main" id="{461325DB-778B-4B20-BD4D-90FCC95A7F72}"/>
                  </a:ext>
                </a:extLst>
              </p:cNvPr>
              <p:cNvSpPr>
                <a:spLocks noChangeArrowheads="1"/>
              </p:cNvSpPr>
              <p:nvPr/>
            </p:nvSpPr>
            <p:spPr bwMode="auto">
              <a:xfrm>
                <a:off x="920750" y="2195513"/>
                <a:ext cx="28575" cy="1524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6" name="Rectangle 20">
                <a:extLst>
                  <a:ext uri="{FF2B5EF4-FFF2-40B4-BE49-F238E27FC236}">
                    <a16:creationId xmlns:a16="http://schemas.microsoft.com/office/drawing/2014/main" id="{246995C1-E61A-46DD-8E2D-3008AE4FE17E}"/>
                  </a:ext>
                </a:extLst>
              </p:cNvPr>
              <p:cNvSpPr>
                <a:spLocks noChangeArrowheads="1"/>
              </p:cNvSpPr>
              <p:nvPr/>
            </p:nvSpPr>
            <p:spPr bwMode="auto">
              <a:xfrm>
                <a:off x="1016000" y="2195513"/>
                <a:ext cx="28575" cy="1524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7" name="Freeform 21">
                <a:extLst>
                  <a:ext uri="{FF2B5EF4-FFF2-40B4-BE49-F238E27FC236}">
                    <a16:creationId xmlns:a16="http://schemas.microsoft.com/office/drawing/2014/main" id="{DBB83EB6-1B8B-46D3-8C64-FFCDFF6341E7}"/>
                  </a:ext>
                </a:extLst>
              </p:cNvPr>
              <p:cNvSpPr>
                <a:spLocks noEditPoints="1"/>
              </p:cNvSpPr>
              <p:nvPr/>
            </p:nvSpPr>
            <p:spPr bwMode="auto">
              <a:xfrm>
                <a:off x="650875" y="1452563"/>
                <a:ext cx="666750" cy="666750"/>
              </a:xfrm>
              <a:custGeom>
                <a:avLst/>
                <a:gdLst>
                  <a:gd name="T0" fmla="*/ 170 w 420"/>
                  <a:gd name="T1" fmla="*/ 372 h 420"/>
                  <a:gd name="T2" fmla="*/ 122 w 420"/>
                  <a:gd name="T3" fmla="*/ 352 h 420"/>
                  <a:gd name="T4" fmla="*/ 68 w 420"/>
                  <a:gd name="T5" fmla="*/ 298 h 420"/>
                  <a:gd name="T6" fmla="*/ 48 w 420"/>
                  <a:gd name="T7" fmla="*/ 248 h 420"/>
                  <a:gd name="T8" fmla="*/ 48 w 420"/>
                  <a:gd name="T9" fmla="*/ 170 h 420"/>
                  <a:gd name="T10" fmla="*/ 68 w 420"/>
                  <a:gd name="T11" fmla="*/ 122 h 420"/>
                  <a:gd name="T12" fmla="*/ 122 w 420"/>
                  <a:gd name="T13" fmla="*/ 68 h 420"/>
                  <a:gd name="T14" fmla="*/ 170 w 420"/>
                  <a:gd name="T15" fmla="*/ 48 h 420"/>
                  <a:gd name="T16" fmla="*/ 248 w 420"/>
                  <a:gd name="T17" fmla="*/ 48 h 420"/>
                  <a:gd name="T18" fmla="*/ 296 w 420"/>
                  <a:gd name="T19" fmla="*/ 68 h 420"/>
                  <a:gd name="T20" fmla="*/ 352 w 420"/>
                  <a:gd name="T21" fmla="*/ 122 h 420"/>
                  <a:gd name="T22" fmla="*/ 372 w 420"/>
                  <a:gd name="T23" fmla="*/ 170 h 420"/>
                  <a:gd name="T24" fmla="*/ 372 w 420"/>
                  <a:gd name="T25" fmla="*/ 248 h 420"/>
                  <a:gd name="T26" fmla="*/ 352 w 420"/>
                  <a:gd name="T27" fmla="*/ 298 h 420"/>
                  <a:gd name="T28" fmla="*/ 296 w 420"/>
                  <a:gd name="T29" fmla="*/ 352 h 420"/>
                  <a:gd name="T30" fmla="*/ 248 w 420"/>
                  <a:gd name="T31" fmla="*/ 372 h 420"/>
                  <a:gd name="T32" fmla="*/ 230 w 420"/>
                  <a:gd name="T33" fmla="*/ 402 h 420"/>
                  <a:gd name="T34" fmla="*/ 238 w 420"/>
                  <a:gd name="T35" fmla="*/ 356 h 420"/>
                  <a:gd name="T36" fmla="*/ 280 w 420"/>
                  <a:gd name="T37" fmla="*/ 340 h 420"/>
                  <a:gd name="T38" fmla="*/ 330 w 420"/>
                  <a:gd name="T39" fmla="*/ 360 h 420"/>
                  <a:gd name="T40" fmla="*/ 332 w 420"/>
                  <a:gd name="T41" fmla="*/ 294 h 420"/>
                  <a:gd name="T42" fmla="*/ 348 w 420"/>
                  <a:gd name="T43" fmla="*/ 266 h 420"/>
                  <a:gd name="T44" fmla="*/ 358 w 420"/>
                  <a:gd name="T45" fmla="*/ 230 h 420"/>
                  <a:gd name="T46" fmla="*/ 358 w 420"/>
                  <a:gd name="T47" fmla="*/ 188 h 420"/>
                  <a:gd name="T48" fmla="*/ 352 w 420"/>
                  <a:gd name="T49" fmla="*/ 166 h 420"/>
                  <a:gd name="T50" fmla="*/ 332 w 420"/>
                  <a:gd name="T51" fmla="*/ 126 h 420"/>
                  <a:gd name="T52" fmla="*/ 330 w 420"/>
                  <a:gd name="T53" fmla="*/ 60 h 420"/>
                  <a:gd name="T54" fmla="*/ 294 w 420"/>
                  <a:gd name="T55" fmla="*/ 86 h 420"/>
                  <a:gd name="T56" fmla="*/ 252 w 420"/>
                  <a:gd name="T57" fmla="*/ 68 h 420"/>
                  <a:gd name="T58" fmla="*/ 230 w 420"/>
                  <a:gd name="T59" fmla="*/ 18 h 420"/>
                  <a:gd name="T60" fmla="*/ 182 w 420"/>
                  <a:gd name="T61" fmla="*/ 64 h 420"/>
                  <a:gd name="T62" fmla="*/ 152 w 420"/>
                  <a:gd name="T63" fmla="*/ 72 h 420"/>
                  <a:gd name="T64" fmla="*/ 120 w 420"/>
                  <a:gd name="T65" fmla="*/ 90 h 420"/>
                  <a:gd name="T66" fmla="*/ 90 w 420"/>
                  <a:gd name="T67" fmla="*/ 120 h 420"/>
                  <a:gd name="T68" fmla="*/ 78 w 420"/>
                  <a:gd name="T69" fmla="*/ 140 h 420"/>
                  <a:gd name="T70" fmla="*/ 64 w 420"/>
                  <a:gd name="T71" fmla="*/ 182 h 420"/>
                  <a:gd name="T72" fmla="*/ 18 w 420"/>
                  <a:gd name="T73" fmla="*/ 230 h 420"/>
                  <a:gd name="T74" fmla="*/ 64 w 420"/>
                  <a:gd name="T75" fmla="*/ 238 h 420"/>
                  <a:gd name="T76" fmla="*/ 78 w 420"/>
                  <a:gd name="T77" fmla="*/ 280 h 420"/>
                  <a:gd name="T78" fmla="*/ 58 w 420"/>
                  <a:gd name="T79" fmla="*/ 330 h 420"/>
                  <a:gd name="T80" fmla="*/ 126 w 420"/>
                  <a:gd name="T81" fmla="*/ 332 h 420"/>
                  <a:gd name="T82" fmla="*/ 152 w 420"/>
                  <a:gd name="T83" fmla="*/ 348 h 420"/>
                  <a:gd name="T84" fmla="*/ 188 w 420"/>
                  <a:gd name="T85" fmla="*/ 3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0" h="420">
                    <a:moveTo>
                      <a:pt x="248" y="420"/>
                    </a:moveTo>
                    <a:lnTo>
                      <a:pt x="170" y="420"/>
                    </a:lnTo>
                    <a:lnTo>
                      <a:pt x="170" y="372"/>
                    </a:lnTo>
                    <a:lnTo>
                      <a:pt x="170" y="372"/>
                    </a:lnTo>
                    <a:lnTo>
                      <a:pt x="146" y="364"/>
                    </a:lnTo>
                    <a:lnTo>
                      <a:pt x="122" y="352"/>
                    </a:lnTo>
                    <a:lnTo>
                      <a:pt x="88" y="386"/>
                    </a:lnTo>
                    <a:lnTo>
                      <a:pt x="34" y="330"/>
                    </a:lnTo>
                    <a:lnTo>
                      <a:pt x="68" y="298"/>
                    </a:lnTo>
                    <a:lnTo>
                      <a:pt x="68" y="298"/>
                    </a:lnTo>
                    <a:lnTo>
                      <a:pt x="56" y="274"/>
                    </a:lnTo>
                    <a:lnTo>
                      <a:pt x="48" y="248"/>
                    </a:lnTo>
                    <a:lnTo>
                      <a:pt x="0" y="248"/>
                    </a:lnTo>
                    <a:lnTo>
                      <a:pt x="0" y="170"/>
                    </a:lnTo>
                    <a:lnTo>
                      <a:pt x="48" y="170"/>
                    </a:lnTo>
                    <a:lnTo>
                      <a:pt x="48" y="170"/>
                    </a:lnTo>
                    <a:lnTo>
                      <a:pt x="56" y="146"/>
                    </a:lnTo>
                    <a:lnTo>
                      <a:pt x="68" y="122"/>
                    </a:lnTo>
                    <a:lnTo>
                      <a:pt x="34" y="88"/>
                    </a:lnTo>
                    <a:lnTo>
                      <a:pt x="88" y="34"/>
                    </a:lnTo>
                    <a:lnTo>
                      <a:pt x="122" y="68"/>
                    </a:lnTo>
                    <a:lnTo>
                      <a:pt x="122" y="68"/>
                    </a:lnTo>
                    <a:lnTo>
                      <a:pt x="146" y="56"/>
                    </a:lnTo>
                    <a:lnTo>
                      <a:pt x="170" y="48"/>
                    </a:lnTo>
                    <a:lnTo>
                      <a:pt x="170" y="0"/>
                    </a:lnTo>
                    <a:lnTo>
                      <a:pt x="248" y="0"/>
                    </a:lnTo>
                    <a:lnTo>
                      <a:pt x="248" y="48"/>
                    </a:lnTo>
                    <a:lnTo>
                      <a:pt x="248" y="48"/>
                    </a:lnTo>
                    <a:lnTo>
                      <a:pt x="274" y="56"/>
                    </a:lnTo>
                    <a:lnTo>
                      <a:pt x="296" y="68"/>
                    </a:lnTo>
                    <a:lnTo>
                      <a:pt x="330" y="34"/>
                    </a:lnTo>
                    <a:lnTo>
                      <a:pt x="386" y="88"/>
                    </a:lnTo>
                    <a:lnTo>
                      <a:pt x="352" y="122"/>
                    </a:lnTo>
                    <a:lnTo>
                      <a:pt x="352" y="122"/>
                    </a:lnTo>
                    <a:lnTo>
                      <a:pt x="364" y="146"/>
                    </a:lnTo>
                    <a:lnTo>
                      <a:pt x="372" y="170"/>
                    </a:lnTo>
                    <a:lnTo>
                      <a:pt x="420" y="170"/>
                    </a:lnTo>
                    <a:lnTo>
                      <a:pt x="420" y="248"/>
                    </a:lnTo>
                    <a:lnTo>
                      <a:pt x="372" y="248"/>
                    </a:lnTo>
                    <a:lnTo>
                      <a:pt x="372" y="248"/>
                    </a:lnTo>
                    <a:lnTo>
                      <a:pt x="364" y="274"/>
                    </a:lnTo>
                    <a:lnTo>
                      <a:pt x="352" y="298"/>
                    </a:lnTo>
                    <a:lnTo>
                      <a:pt x="386" y="330"/>
                    </a:lnTo>
                    <a:lnTo>
                      <a:pt x="330" y="386"/>
                    </a:lnTo>
                    <a:lnTo>
                      <a:pt x="296" y="352"/>
                    </a:lnTo>
                    <a:lnTo>
                      <a:pt x="296" y="352"/>
                    </a:lnTo>
                    <a:lnTo>
                      <a:pt x="274" y="364"/>
                    </a:lnTo>
                    <a:lnTo>
                      <a:pt x="248" y="372"/>
                    </a:lnTo>
                    <a:lnTo>
                      <a:pt x="248" y="420"/>
                    </a:lnTo>
                    <a:close/>
                    <a:moveTo>
                      <a:pt x="188" y="402"/>
                    </a:moveTo>
                    <a:lnTo>
                      <a:pt x="230" y="402"/>
                    </a:lnTo>
                    <a:lnTo>
                      <a:pt x="230" y="358"/>
                    </a:lnTo>
                    <a:lnTo>
                      <a:pt x="238" y="356"/>
                    </a:lnTo>
                    <a:lnTo>
                      <a:pt x="238" y="356"/>
                    </a:lnTo>
                    <a:lnTo>
                      <a:pt x="252" y="352"/>
                    </a:lnTo>
                    <a:lnTo>
                      <a:pt x="266" y="348"/>
                    </a:lnTo>
                    <a:lnTo>
                      <a:pt x="280" y="340"/>
                    </a:lnTo>
                    <a:lnTo>
                      <a:pt x="294" y="332"/>
                    </a:lnTo>
                    <a:lnTo>
                      <a:pt x="300" y="328"/>
                    </a:lnTo>
                    <a:lnTo>
                      <a:pt x="330" y="360"/>
                    </a:lnTo>
                    <a:lnTo>
                      <a:pt x="360" y="330"/>
                    </a:lnTo>
                    <a:lnTo>
                      <a:pt x="328" y="300"/>
                    </a:lnTo>
                    <a:lnTo>
                      <a:pt x="332" y="294"/>
                    </a:lnTo>
                    <a:lnTo>
                      <a:pt x="332" y="294"/>
                    </a:lnTo>
                    <a:lnTo>
                      <a:pt x="340" y="280"/>
                    </a:lnTo>
                    <a:lnTo>
                      <a:pt x="348" y="266"/>
                    </a:lnTo>
                    <a:lnTo>
                      <a:pt x="352" y="252"/>
                    </a:lnTo>
                    <a:lnTo>
                      <a:pt x="356" y="238"/>
                    </a:lnTo>
                    <a:lnTo>
                      <a:pt x="358" y="230"/>
                    </a:lnTo>
                    <a:lnTo>
                      <a:pt x="402" y="230"/>
                    </a:lnTo>
                    <a:lnTo>
                      <a:pt x="402" y="188"/>
                    </a:lnTo>
                    <a:lnTo>
                      <a:pt x="358" y="188"/>
                    </a:lnTo>
                    <a:lnTo>
                      <a:pt x="356" y="182"/>
                    </a:lnTo>
                    <a:lnTo>
                      <a:pt x="356" y="182"/>
                    </a:lnTo>
                    <a:lnTo>
                      <a:pt x="352" y="166"/>
                    </a:lnTo>
                    <a:lnTo>
                      <a:pt x="348" y="152"/>
                    </a:lnTo>
                    <a:lnTo>
                      <a:pt x="340" y="140"/>
                    </a:lnTo>
                    <a:lnTo>
                      <a:pt x="332" y="126"/>
                    </a:lnTo>
                    <a:lnTo>
                      <a:pt x="328" y="120"/>
                    </a:lnTo>
                    <a:lnTo>
                      <a:pt x="360" y="88"/>
                    </a:lnTo>
                    <a:lnTo>
                      <a:pt x="330" y="60"/>
                    </a:lnTo>
                    <a:lnTo>
                      <a:pt x="300" y="90"/>
                    </a:lnTo>
                    <a:lnTo>
                      <a:pt x="294" y="86"/>
                    </a:lnTo>
                    <a:lnTo>
                      <a:pt x="294" y="86"/>
                    </a:lnTo>
                    <a:lnTo>
                      <a:pt x="280" y="78"/>
                    </a:lnTo>
                    <a:lnTo>
                      <a:pt x="266" y="72"/>
                    </a:lnTo>
                    <a:lnTo>
                      <a:pt x="252" y="68"/>
                    </a:lnTo>
                    <a:lnTo>
                      <a:pt x="238" y="64"/>
                    </a:lnTo>
                    <a:lnTo>
                      <a:pt x="230" y="62"/>
                    </a:lnTo>
                    <a:lnTo>
                      <a:pt x="230" y="18"/>
                    </a:lnTo>
                    <a:lnTo>
                      <a:pt x="188" y="18"/>
                    </a:lnTo>
                    <a:lnTo>
                      <a:pt x="188" y="62"/>
                    </a:lnTo>
                    <a:lnTo>
                      <a:pt x="182" y="64"/>
                    </a:lnTo>
                    <a:lnTo>
                      <a:pt x="182" y="64"/>
                    </a:lnTo>
                    <a:lnTo>
                      <a:pt x="166" y="68"/>
                    </a:lnTo>
                    <a:lnTo>
                      <a:pt x="152" y="72"/>
                    </a:lnTo>
                    <a:lnTo>
                      <a:pt x="138" y="78"/>
                    </a:lnTo>
                    <a:lnTo>
                      <a:pt x="126" y="86"/>
                    </a:lnTo>
                    <a:lnTo>
                      <a:pt x="120" y="90"/>
                    </a:lnTo>
                    <a:lnTo>
                      <a:pt x="88" y="60"/>
                    </a:lnTo>
                    <a:lnTo>
                      <a:pt x="58" y="88"/>
                    </a:lnTo>
                    <a:lnTo>
                      <a:pt x="90" y="120"/>
                    </a:lnTo>
                    <a:lnTo>
                      <a:pt x="86" y="126"/>
                    </a:lnTo>
                    <a:lnTo>
                      <a:pt x="86" y="126"/>
                    </a:lnTo>
                    <a:lnTo>
                      <a:pt x="78" y="140"/>
                    </a:lnTo>
                    <a:lnTo>
                      <a:pt x="72" y="152"/>
                    </a:lnTo>
                    <a:lnTo>
                      <a:pt x="66" y="166"/>
                    </a:lnTo>
                    <a:lnTo>
                      <a:pt x="64" y="182"/>
                    </a:lnTo>
                    <a:lnTo>
                      <a:pt x="62" y="188"/>
                    </a:lnTo>
                    <a:lnTo>
                      <a:pt x="18" y="188"/>
                    </a:lnTo>
                    <a:lnTo>
                      <a:pt x="18" y="230"/>
                    </a:lnTo>
                    <a:lnTo>
                      <a:pt x="62" y="230"/>
                    </a:lnTo>
                    <a:lnTo>
                      <a:pt x="64" y="238"/>
                    </a:lnTo>
                    <a:lnTo>
                      <a:pt x="64" y="238"/>
                    </a:lnTo>
                    <a:lnTo>
                      <a:pt x="66" y="252"/>
                    </a:lnTo>
                    <a:lnTo>
                      <a:pt x="72" y="266"/>
                    </a:lnTo>
                    <a:lnTo>
                      <a:pt x="78" y="280"/>
                    </a:lnTo>
                    <a:lnTo>
                      <a:pt x="86" y="294"/>
                    </a:lnTo>
                    <a:lnTo>
                      <a:pt x="90" y="300"/>
                    </a:lnTo>
                    <a:lnTo>
                      <a:pt x="58" y="330"/>
                    </a:lnTo>
                    <a:lnTo>
                      <a:pt x="88" y="360"/>
                    </a:lnTo>
                    <a:lnTo>
                      <a:pt x="120" y="328"/>
                    </a:lnTo>
                    <a:lnTo>
                      <a:pt x="126" y="332"/>
                    </a:lnTo>
                    <a:lnTo>
                      <a:pt x="126" y="332"/>
                    </a:lnTo>
                    <a:lnTo>
                      <a:pt x="138" y="340"/>
                    </a:lnTo>
                    <a:lnTo>
                      <a:pt x="152" y="348"/>
                    </a:lnTo>
                    <a:lnTo>
                      <a:pt x="166" y="352"/>
                    </a:lnTo>
                    <a:lnTo>
                      <a:pt x="182" y="356"/>
                    </a:lnTo>
                    <a:lnTo>
                      <a:pt x="188" y="358"/>
                    </a:lnTo>
                    <a:lnTo>
                      <a:pt x="188" y="402"/>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8" name="Freeform 22">
                <a:extLst>
                  <a:ext uri="{FF2B5EF4-FFF2-40B4-BE49-F238E27FC236}">
                    <a16:creationId xmlns:a16="http://schemas.microsoft.com/office/drawing/2014/main" id="{0FA7B717-98B0-452A-ABE7-D4644CE2DCCC}"/>
                  </a:ext>
                </a:extLst>
              </p:cNvPr>
              <p:cNvSpPr>
                <a:spLocks noEditPoints="1"/>
              </p:cNvSpPr>
              <p:nvPr/>
            </p:nvSpPr>
            <p:spPr bwMode="auto">
              <a:xfrm>
                <a:off x="806450" y="1608138"/>
                <a:ext cx="352425" cy="355600"/>
              </a:xfrm>
              <a:custGeom>
                <a:avLst/>
                <a:gdLst>
                  <a:gd name="T0" fmla="*/ 112 w 222"/>
                  <a:gd name="T1" fmla="*/ 224 h 224"/>
                  <a:gd name="T2" fmla="*/ 68 w 222"/>
                  <a:gd name="T3" fmla="*/ 214 h 224"/>
                  <a:gd name="T4" fmla="*/ 32 w 222"/>
                  <a:gd name="T5" fmla="*/ 190 h 224"/>
                  <a:gd name="T6" fmla="*/ 8 w 222"/>
                  <a:gd name="T7" fmla="*/ 156 h 224"/>
                  <a:gd name="T8" fmla="*/ 0 w 222"/>
                  <a:gd name="T9" fmla="*/ 112 h 224"/>
                  <a:gd name="T10" fmla="*/ 2 w 222"/>
                  <a:gd name="T11" fmla="*/ 90 h 224"/>
                  <a:gd name="T12" fmla="*/ 20 w 222"/>
                  <a:gd name="T13" fmla="*/ 50 h 224"/>
                  <a:gd name="T14" fmla="*/ 50 w 222"/>
                  <a:gd name="T15" fmla="*/ 20 h 224"/>
                  <a:gd name="T16" fmla="*/ 90 w 222"/>
                  <a:gd name="T17" fmla="*/ 2 h 224"/>
                  <a:gd name="T18" fmla="*/ 112 w 222"/>
                  <a:gd name="T19" fmla="*/ 0 h 224"/>
                  <a:gd name="T20" fmla="*/ 154 w 222"/>
                  <a:gd name="T21" fmla="*/ 10 h 224"/>
                  <a:gd name="T22" fmla="*/ 190 w 222"/>
                  <a:gd name="T23" fmla="*/ 34 h 224"/>
                  <a:gd name="T24" fmla="*/ 214 w 222"/>
                  <a:gd name="T25" fmla="*/ 68 h 224"/>
                  <a:gd name="T26" fmla="*/ 222 w 222"/>
                  <a:gd name="T27" fmla="*/ 112 h 224"/>
                  <a:gd name="T28" fmla="*/ 220 w 222"/>
                  <a:gd name="T29" fmla="*/ 134 h 224"/>
                  <a:gd name="T30" fmla="*/ 204 w 222"/>
                  <a:gd name="T31" fmla="*/ 174 h 224"/>
                  <a:gd name="T32" fmla="*/ 174 w 222"/>
                  <a:gd name="T33" fmla="*/ 204 h 224"/>
                  <a:gd name="T34" fmla="*/ 134 w 222"/>
                  <a:gd name="T35" fmla="*/ 220 h 224"/>
                  <a:gd name="T36" fmla="*/ 112 w 222"/>
                  <a:gd name="T37" fmla="*/ 224 h 224"/>
                  <a:gd name="T38" fmla="*/ 112 w 222"/>
                  <a:gd name="T39" fmla="*/ 18 h 224"/>
                  <a:gd name="T40" fmla="*/ 76 w 222"/>
                  <a:gd name="T41" fmla="*/ 26 h 224"/>
                  <a:gd name="T42" fmla="*/ 46 w 222"/>
                  <a:gd name="T43" fmla="*/ 46 h 224"/>
                  <a:gd name="T44" fmla="*/ 26 w 222"/>
                  <a:gd name="T45" fmla="*/ 76 h 224"/>
                  <a:gd name="T46" fmla="*/ 18 w 222"/>
                  <a:gd name="T47" fmla="*/ 112 h 224"/>
                  <a:gd name="T48" fmla="*/ 20 w 222"/>
                  <a:gd name="T49" fmla="*/ 130 h 224"/>
                  <a:gd name="T50" fmla="*/ 34 w 222"/>
                  <a:gd name="T51" fmla="*/ 164 h 224"/>
                  <a:gd name="T52" fmla="*/ 60 w 222"/>
                  <a:gd name="T53" fmla="*/ 190 h 224"/>
                  <a:gd name="T54" fmla="*/ 92 w 222"/>
                  <a:gd name="T55" fmla="*/ 204 h 224"/>
                  <a:gd name="T56" fmla="*/ 112 w 222"/>
                  <a:gd name="T57" fmla="*/ 206 h 224"/>
                  <a:gd name="T58" fmla="*/ 148 w 222"/>
                  <a:gd name="T59" fmla="*/ 198 h 224"/>
                  <a:gd name="T60" fmla="*/ 178 w 222"/>
                  <a:gd name="T61" fmla="*/ 178 h 224"/>
                  <a:gd name="T62" fmla="*/ 198 w 222"/>
                  <a:gd name="T63" fmla="*/ 148 h 224"/>
                  <a:gd name="T64" fmla="*/ 204 w 222"/>
                  <a:gd name="T65" fmla="*/ 112 h 224"/>
                  <a:gd name="T66" fmla="*/ 204 w 222"/>
                  <a:gd name="T67" fmla="*/ 92 h 224"/>
                  <a:gd name="T68" fmla="*/ 188 w 222"/>
                  <a:gd name="T69" fmla="*/ 60 h 224"/>
                  <a:gd name="T70" fmla="*/ 164 w 222"/>
                  <a:gd name="T71" fmla="*/ 34 h 224"/>
                  <a:gd name="T72" fmla="*/ 130 w 222"/>
                  <a:gd name="T73" fmla="*/ 20 h 224"/>
                  <a:gd name="T74" fmla="*/ 112 w 222"/>
                  <a:gd name="T75" fmla="*/ 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224">
                    <a:moveTo>
                      <a:pt x="112" y="224"/>
                    </a:moveTo>
                    <a:lnTo>
                      <a:pt x="112" y="224"/>
                    </a:lnTo>
                    <a:lnTo>
                      <a:pt x="90" y="220"/>
                    </a:lnTo>
                    <a:lnTo>
                      <a:pt x="68" y="214"/>
                    </a:lnTo>
                    <a:lnTo>
                      <a:pt x="50" y="204"/>
                    </a:lnTo>
                    <a:lnTo>
                      <a:pt x="32" y="190"/>
                    </a:lnTo>
                    <a:lnTo>
                      <a:pt x="20" y="174"/>
                    </a:lnTo>
                    <a:lnTo>
                      <a:pt x="8" y="156"/>
                    </a:lnTo>
                    <a:lnTo>
                      <a:pt x="2" y="134"/>
                    </a:lnTo>
                    <a:lnTo>
                      <a:pt x="0" y="112"/>
                    </a:lnTo>
                    <a:lnTo>
                      <a:pt x="0" y="112"/>
                    </a:lnTo>
                    <a:lnTo>
                      <a:pt x="2" y="90"/>
                    </a:lnTo>
                    <a:lnTo>
                      <a:pt x="8" y="68"/>
                    </a:lnTo>
                    <a:lnTo>
                      <a:pt x="20" y="50"/>
                    </a:lnTo>
                    <a:lnTo>
                      <a:pt x="32" y="34"/>
                    </a:lnTo>
                    <a:lnTo>
                      <a:pt x="50" y="20"/>
                    </a:lnTo>
                    <a:lnTo>
                      <a:pt x="68" y="10"/>
                    </a:lnTo>
                    <a:lnTo>
                      <a:pt x="90" y="2"/>
                    </a:lnTo>
                    <a:lnTo>
                      <a:pt x="112" y="0"/>
                    </a:lnTo>
                    <a:lnTo>
                      <a:pt x="112" y="0"/>
                    </a:lnTo>
                    <a:lnTo>
                      <a:pt x="134" y="2"/>
                    </a:lnTo>
                    <a:lnTo>
                      <a:pt x="154" y="10"/>
                    </a:lnTo>
                    <a:lnTo>
                      <a:pt x="174" y="20"/>
                    </a:lnTo>
                    <a:lnTo>
                      <a:pt x="190" y="34"/>
                    </a:lnTo>
                    <a:lnTo>
                      <a:pt x="204" y="50"/>
                    </a:lnTo>
                    <a:lnTo>
                      <a:pt x="214" y="68"/>
                    </a:lnTo>
                    <a:lnTo>
                      <a:pt x="220" y="90"/>
                    </a:lnTo>
                    <a:lnTo>
                      <a:pt x="222" y="112"/>
                    </a:lnTo>
                    <a:lnTo>
                      <a:pt x="222" y="112"/>
                    </a:lnTo>
                    <a:lnTo>
                      <a:pt x="220" y="134"/>
                    </a:lnTo>
                    <a:lnTo>
                      <a:pt x="214" y="156"/>
                    </a:lnTo>
                    <a:lnTo>
                      <a:pt x="204" y="174"/>
                    </a:lnTo>
                    <a:lnTo>
                      <a:pt x="190" y="190"/>
                    </a:lnTo>
                    <a:lnTo>
                      <a:pt x="174" y="204"/>
                    </a:lnTo>
                    <a:lnTo>
                      <a:pt x="154" y="214"/>
                    </a:lnTo>
                    <a:lnTo>
                      <a:pt x="134" y="220"/>
                    </a:lnTo>
                    <a:lnTo>
                      <a:pt x="112" y="224"/>
                    </a:lnTo>
                    <a:lnTo>
                      <a:pt x="112" y="224"/>
                    </a:lnTo>
                    <a:close/>
                    <a:moveTo>
                      <a:pt x="112" y="18"/>
                    </a:moveTo>
                    <a:lnTo>
                      <a:pt x="112" y="18"/>
                    </a:lnTo>
                    <a:lnTo>
                      <a:pt x="92" y="20"/>
                    </a:lnTo>
                    <a:lnTo>
                      <a:pt x="76" y="26"/>
                    </a:lnTo>
                    <a:lnTo>
                      <a:pt x="60" y="34"/>
                    </a:lnTo>
                    <a:lnTo>
                      <a:pt x="46" y="46"/>
                    </a:lnTo>
                    <a:lnTo>
                      <a:pt x="34" y="60"/>
                    </a:lnTo>
                    <a:lnTo>
                      <a:pt x="26" y="76"/>
                    </a:lnTo>
                    <a:lnTo>
                      <a:pt x="20" y="92"/>
                    </a:lnTo>
                    <a:lnTo>
                      <a:pt x="18" y="112"/>
                    </a:lnTo>
                    <a:lnTo>
                      <a:pt x="18" y="112"/>
                    </a:lnTo>
                    <a:lnTo>
                      <a:pt x="20" y="130"/>
                    </a:lnTo>
                    <a:lnTo>
                      <a:pt x="26" y="148"/>
                    </a:lnTo>
                    <a:lnTo>
                      <a:pt x="34" y="164"/>
                    </a:lnTo>
                    <a:lnTo>
                      <a:pt x="46" y="178"/>
                    </a:lnTo>
                    <a:lnTo>
                      <a:pt x="60" y="190"/>
                    </a:lnTo>
                    <a:lnTo>
                      <a:pt x="76" y="198"/>
                    </a:lnTo>
                    <a:lnTo>
                      <a:pt x="92" y="204"/>
                    </a:lnTo>
                    <a:lnTo>
                      <a:pt x="112" y="206"/>
                    </a:lnTo>
                    <a:lnTo>
                      <a:pt x="112" y="206"/>
                    </a:lnTo>
                    <a:lnTo>
                      <a:pt x="130" y="204"/>
                    </a:lnTo>
                    <a:lnTo>
                      <a:pt x="148" y="198"/>
                    </a:lnTo>
                    <a:lnTo>
                      <a:pt x="164" y="190"/>
                    </a:lnTo>
                    <a:lnTo>
                      <a:pt x="178" y="178"/>
                    </a:lnTo>
                    <a:lnTo>
                      <a:pt x="188" y="164"/>
                    </a:lnTo>
                    <a:lnTo>
                      <a:pt x="198" y="148"/>
                    </a:lnTo>
                    <a:lnTo>
                      <a:pt x="204" y="130"/>
                    </a:lnTo>
                    <a:lnTo>
                      <a:pt x="204" y="112"/>
                    </a:lnTo>
                    <a:lnTo>
                      <a:pt x="204" y="112"/>
                    </a:lnTo>
                    <a:lnTo>
                      <a:pt x="204" y="92"/>
                    </a:lnTo>
                    <a:lnTo>
                      <a:pt x="198" y="76"/>
                    </a:lnTo>
                    <a:lnTo>
                      <a:pt x="188" y="60"/>
                    </a:lnTo>
                    <a:lnTo>
                      <a:pt x="178" y="46"/>
                    </a:lnTo>
                    <a:lnTo>
                      <a:pt x="164" y="34"/>
                    </a:lnTo>
                    <a:lnTo>
                      <a:pt x="148" y="26"/>
                    </a:lnTo>
                    <a:lnTo>
                      <a:pt x="130" y="20"/>
                    </a:lnTo>
                    <a:lnTo>
                      <a:pt x="112" y="18"/>
                    </a:lnTo>
                    <a:lnTo>
                      <a:pt x="112" y="1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grpSp>
      </p:grpSp>
      <p:grpSp>
        <p:nvGrpSpPr>
          <p:cNvPr id="178" name="Group 177">
            <a:extLst>
              <a:ext uri="{FF2B5EF4-FFF2-40B4-BE49-F238E27FC236}">
                <a16:creationId xmlns:a16="http://schemas.microsoft.com/office/drawing/2014/main" id="{B777C653-0DE2-4011-990B-850C3824D96D}"/>
              </a:ext>
            </a:extLst>
          </p:cNvPr>
          <p:cNvGrpSpPr/>
          <p:nvPr/>
        </p:nvGrpSpPr>
        <p:grpSpPr>
          <a:xfrm>
            <a:off x="3072046" y="1215070"/>
            <a:ext cx="1246053" cy="1297868"/>
            <a:chOff x="3072046" y="4689790"/>
            <a:chExt cx="1246053" cy="1297868"/>
          </a:xfrm>
        </p:grpSpPr>
        <p:grpSp>
          <p:nvGrpSpPr>
            <p:cNvPr id="78" name="Group 77">
              <a:extLst>
                <a:ext uri="{FF2B5EF4-FFF2-40B4-BE49-F238E27FC236}">
                  <a16:creationId xmlns:a16="http://schemas.microsoft.com/office/drawing/2014/main" id="{D15BD927-EE07-4010-9930-9D920D73E319}"/>
                </a:ext>
              </a:extLst>
            </p:cNvPr>
            <p:cNvGrpSpPr/>
            <p:nvPr/>
          </p:nvGrpSpPr>
          <p:grpSpPr>
            <a:xfrm>
              <a:off x="3072046" y="4689790"/>
              <a:ext cx="1246053" cy="1297868"/>
              <a:chOff x="833120" y="2418080"/>
              <a:chExt cx="1016000" cy="776037"/>
            </a:xfrm>
          </p:grpSpPr>
          <p:sp>
            <p:nvSpPr>
              <p:cNvPr id="98" name="Rectangle: Rounded Corners 97">
                <a:extLst>
                  <a:ext uri="{FF2B5EF4-FFF2-40B4-BE49-F238E27FC236}">
                    <a16:creationId xmlns:a16="http://schemas.microsoft.com/office/drawing/2014/main" id="{F2066E76-116A-478B-8939-C18B3BFDF733}"/>
                  </a:ext>
                </a:extLst>
              </p:cNvPr>
              <p:cNvSpPr/>
              <p:nvPr/>
            </p:nvSpPr>
            <p:spPr>
              <a:xfrm>
                <a:off x="833120" y="2418080"/>
                <a:ext cx="1016000" cy="524444"/>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000" dirty="0">
                  <a:solidFill>
                    <a:schemeClr val="tx1"/>
                  </a:solidFill>
                </a:endParaRPr>
              </a:p>
            </p:txBody>
          </p:sp>
          <p:sp>
            <p:nvSpPr>
              <p:cNvPr id="99" name="Isosceles Triangle 98">
                <a:extLst>
                  <a:ext uri="{FF2B5EF4-FFF2-40B4-BE49-F238E27FC236}">
                    <a16:creationId xmlns:a16="http://schemas.microsoft.com/office/drawing/2014/main" id="{7A61004B-5EB9-498D-849D-D56E6EA03DC0}"/>
                  </a:ext>
                </a:extLst>
              </p:cNvPr>
              <p:cNvSpPr/>
              <p:nvPr/>
            </p:nvSpPr>
            <p:spPr>
              <a:xfrm rot="10800000">
                <a:off x="1122680" y="2817496"/>
                <a:ext cx="436880" cy="376621"/>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grpSp>
          <p:nvGrpSpPr>
            <p:cNvPr id="169" name="Group 67">
              <a:extLst>
                <a:ext uri="{FF2B5EF4-FFF2-40B4-BE49-F238E27FC236}">
                  <a16:creationId xmlns:a16="http://schemas.microsoft.com/office/drawing/2014/main" id="{5FA14032-26E8-4663-BB67-619303AA0E0C}"/>
                </a:ext>
              </a:extLst>
            </p:cNvPr>
            <p:cNvGrpSpPr>
              <a:grpSpLocks noChangeAspect="1"/>
            </p:cNvGrpSpPr>
            <p:nvPr/>
          </p:nvGrpSpPr>
          <p:grpSpPr bwMode="auto">
            <a:xfrm>
              <a:off x="3449496" y="4790728"/>
              <a:ext cx="491152" cy="655484"/>
              <a:chOff x="3315" y="1898"/>
              <a:chExt cx="532" cy="710"/>
            </a:xfrm>
            <a:solidFill>
              <a:schemeClr val="tx1"/>
            </a:solidFill>
          </p:grpSpPr>
          <p:sp>
            <p:nvSpPr>
              <p:cNvPr id="170" name="Freeform 68">
                <a:extLst>
                  <a:ext uri="{FF2B5EF4-FFF2-40B4-BE49-F238E27FC236}">
                    <a16:creationId xmlns:a16="http://schemas.microsoft.com/office/drawing/2014/main" id="{8EB4073F-B99A-4783-AF90-D50727B8798B}"/>
                  </a:ext>
                </a:extLst>
              </p:cNvPr>
              <p:cNvSpPr>
                <a:spLocks noEditPoints="1"/>
              </p:cNvSpPr>
              <p:nvPr/>
            </p:nvSpPr>
            <p:spPr bwMode="auto">
              <a:xfrm>
                <a:off x="3315" y="2154"/>
                <a:ext cx="532" cy="454"/>
              </a:xfrm>
              <a:custGeom>
                <a:avLst/>
                <a:gdLst>
                  <a:gd name="T0" fmla="*/ 532 w 532"/>
                  <a:gd name="T1" fmla="*/ 454 h 454"/>
                  <a:gd name="T2" fmla="*/ 0 w 532"/>
                  <a:gd name="T3" fmla="*/ 454 h 454"/>
                  <a:gd name="T4" fmla="*/ 0 w 532"/>
                  <a:gd name="T5" fmla="*/ 0 h 454"/>
                  <a:gd name="T6" fmla="*/ 532 w 532"/>
                  <a:gd name="T7" fmla="*/ 0 h 454"/>
                  <a:gd name="T8" fmla="*/ 532 w 532"/>
                  <a:gd name="T9" fmla="*/ 454 h 454"/>
                  <a:gd name="T10" fmla="*/ 18 w 532"/>
                  <a:gd name="T11" fmla="*/ 436 h 454"/>
                  <a:gd name="T12" fmla="*/ 514 w 532"/>
                  <a:gd name="T13" fmla="*/ 436 h 454"/>
                  <a:gd name="T14" fmla="*/ 514 w 532"/>
                  <a:gd name="T15" fmla="*/ 18 h 454"/>
                  <a:gd name="T16" fmla="*/ 18 w 532"/>
                  <a:gd name="T17" fmla="*/ 18 h 454"/>
                  <a:gd name="T18" fmla="*/ 18 w 532"/>
                  <a:gd name="T19" fmla="*/ 43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454">
                    <a:moveTo>
                      <a:pt x="532" y="454"/>
                    </a:moveTo>
                    <a:lnTo>
                      <a:pt x="0" y="454"/>
                    </a:lnTo>
                    <a:lnTo>
                      <a:pt x="0" y="0"/>
                    </a:lnTo>
                    <a:lnTo>
                      <a:pt x="532" y="0"/>
                    </a:lnTo>
                    <a:lnTo>
                      <a:pt x="532" y="454"/>
                    </a:lnTo>
                    <a:close/>
                    <a:moveTo>
                      <a:pt x="18" y="436"/>
                    </a:moveTo>
                    <a:lnTo>
                      <a:pt x="514" y="436"/>
                    </a:lnTo>
                    <a:lnTo>
                      <a:pt x="514" y="18"/>
                    </a:lnTo>
                    <a:lnTo>
                      <a:pt x="18" y="18"/>
                    </a:lnTo>
                    <a:lnTo>
                      <a:pt x="18"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69">
                <a:extLst>
                  <a:ext uri="{FF2B5EF4-FFF2-40B4-BE49-F238E27FC236}">
                    <a16:creationId xmlns:a16="http://schemas.microsoft.com/office/drawing/2014/main" id="{F3315952-5D4D-4DC9-B4E6-68B44B23981C}"/>
                  </a:ext>
                </a:extLst>
              </p:cNvPr>
              <p:cNvSpPr>
                <a:spLocks noEditPoints="1"/>
              </p:cNvSpPr>
              <p:nvPr/>
            </p:nvSpPr>
            <p:spPr bwMode="auto">
              <a:xfrm>
                <a:off x="3383" y="1898"/>
                <a:ext cx="388" cy="274"/>
              </a:xfrm>
              <a:custGeom>
                <a:avLst/>
                <a:gdLst>
                  <a:gd name="T0" fmla="*/ 0 w 388"/>
                  <a:gd name="T1" fmla="*/ 274 h 274"/>
                  <a:gd name="T2" fmla="*/ 0 w 388"/>
                  <a:gd name="T3" fmla="*/ 194 h 274"/>
                  <a:gd name="T4" fmla="*/ 4 w 388"/>
                  <a:gd name="T5" fmla="*/ 154 h 274"/>
                  <a:gd name="T6" fmla="*/ 16 w 388"/>
                  <a:gd name="T7" fmla="*/ 118 h 274"/>
                  <a:gd name="T8" fmla="*/ 34 w 388"/>
                  <a:gd name="T9" fmla="*/ 84 h 274"/>
                  <a:gd name="T10" fmla="*/ 58 w 388"/>
                  <a:gd name="T11" fmla="*/ 56 h 274"/>
                  <a:gd name="T12" fmla="*/ 86 w 388"/>
                  <a:gd name="T13" fmla="*/ 32 h 274"/>
                  <a:gd name="T14" fmla="*/ 120 w 388"/>
                  <a:gd name="T15" fmla="*/ 14 h 274"/>
                  <a:gd name="T16" fmla="*/ 156 w 388"/>
                  <a:gd name="T17" fmla="*/ 4 h 274"/>
                  <a:gd name="T18" fmla="*/ 194 w 388"/>
                  <a:gd name="T19" fmla="*/ 0 h 274"/>
                  <a:gd name="T20" fmla="*/ 214 w 388"/>
                  <a:gd name="T21" fmla="*/ 0 h 274"/>
                  <a:gd name="T22" fmla="*/ 252 w 388"/>
                  <a:gd name="T23" fmla="*/ 8 h 274"/>
                  <a:gd name="T24" fmla="*/ 286 w 388"/>
                  <a:gd name="T25" fmla="*/ 22 h 274"/>
                  <a:gd name="T26" fmla="*/ 318 w 388"/>
                  <a:gd name="T27" fmla="*/ 44 h 274"/>
                  <a:gd name="T28" fmla="*/ 344 w 388"/>
                  <a:gd name="T29" fmla="*/ 70 h 274"/>
                  <a:gd name="T30" fmla="*/ 364 w 388"/>
                  <a:gd name="T31" fmla="*/ 100 h 274"/>
                  <a:gd name="T32" fmla="*/ 380 w 388"/>
                  <a:gd name="T33" fmla="*/ 136 h 274"/>
                  <a:gd name="T34" fmla="*/ 388 w 388"/>
                  <a:gd name="T35" fmla="*/ 174 h 274"/>
                  <a:gd name="T36" fmla="*/ 388 w 388"/>
                  <a:gd name="T37" fmla="*/ 274 h 274"/>
                  <a:gd name="T38" fmla="*/ 370 w 388"/>
                  <a:gd name="T39" fmla="*/ 256 h 274"/>
                  <a:gd name="T40" fmla="*/ 370 w 388"/>
                  <a:gd name="T41" fmla="*/ 194 h 274"/>
                  <a:gd name="T42" fmla="*/ 366 w 388"/>
                  <a:gd name="T43" fmla="*/ 158 h 274"/>
                  <a:gd name="T44" fmla="*/ 356 w 388"/>
                  <a:gd name="T45" fmla="*/ 124 h 274"/>
                  <a:gd name="T46" fmla="*/ 340 w 388"/>
                  <a:gd name="T47" fmla="*/ 96 h 274"/>
                  <a:gd name="T48" fmla="*/ 318 w 388"/>
                  <a:gd name="T49" fmla="*/ 70 h 274"/>
                  <a:gd name="T50" fmla="*/ 292 w 388"/>
                  <a:gd name="T51" fmla="*/ 48 h 274"/>
                  <a:gd name="T52" fmla="*/ 262 w 388"/>
                  <a:gd name="T53" fmla="*/ 32 h 274"/>
                  <a:gd name="T54" fmla="*/ 230 w 388"/>
                  <a:gd name="T55" fmla="*/ 22 h 274"/>
                  <a:gd name="T56" fmla="*/ 194 w 388"/>
                  <a:gd name="T57" fmla="*/ 18 h 274"/>
                  <a:gd name="T58" fmla="*/ 176 w 388"/>
                  <a:gd name="T59" fmla="*/ 18 h 274"/>
                  <a:gd name="T60" fmla="*/ 142 w 388"/>
                  <a:gd name="T61" fmla="*/ 26 h 274"/>
                  <a:gd name="T62" fmla="*/ 110 w 388"/>
                  <a:gd name="T63" fmla="*/ 38 h 274"/>
                  <a:gd name="T64" fmla="*/ 82 w 388"/>
                  <a:gd name="T65" fmla="*/ 58 h 274"/>
                  <a:gd name="T66" fmla="*/ 58 w 388"/>
                  <a:gd name="T67" fmla="*/ 82 h 274"/>
                  <a:gd name="T68" fmla="*/ 40 w 388"/>
                  <a:gd name="T69" fmla="*/ 110 h 274"/>
                  <a:gd name="T70" fmla="*/ 26 w 388"/>
                  <a:gd name="T71" fmla="*/ 142 h 274"/>
                  <a:gd name="T72" fmla="*/ 20 w 388"/>
                  <a:gd name="T73" fmla="*/ 176 h 274"/>
                  <a:gd name="T74" fmla="*/ 18 w 388"/>
                  <a:gd name="T75" fmla="*/ 25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8" h="274">
                    <a:moveTo>
                      <a:pt x="388" y="274"/>
                    </a:moveTo>
                    <a:lnTo>
                      <a:pt x="0" y="274"/>
                    </a:lnTo>
                    <a:lnTo>
                      <a:pt x="0" y="194"/>
                    </a:lnTo>
                    <a:lnTo>
                      <a:pt x="0" y="194"/>
                    </a:lnTo>
                    <a:lnTo>
                      <a:pt x="2" y="174"/>
                    </a:lnTo>
                    <a:lnTo>
                      <a:pt x="4" y="154"/>
                    </a:lnTo>
                    <a:lnTo>
                      <a:pt x="10" y="136"/>
                    </a:lnTo>
                    <a:lnTo>
                      <a:pt x="16" y="118"/>
                    </a:lnTo>
                    <a:lnTo>
                      <a:pt x="24" y="100"/>
                    </a:lnTo>
                    <a:lnTo>
                      <a:pt x="34" y="84"/>
                    </a:lnTo>
                    <a:lnTo>
                      <a:pt x="46" y="70"/>
                    </a:lnTo>
                    <a:lnTo>
                      <a:pt x="58" y="56"/>
                    </a:lnTo>
                    <a:lnTo>
                      <a:pt x="72" y="44"/>
                    </a:lnTo>
                    <a:lnTo>
                      <a:pt x="86" y="32"/>
                    </a:lnTo>
                    <a:lnTo>
                      <a:pt x="102" y="22"/>
                    </a:lnTo>
                    <a:lnTo>
                      <a:pt x="120" y="14"/>
                    </a:lnTo>
                    <a:lnTo>
                      <a:pt x="136" y="8"/>
                    </a:lnTo>
                    <a:lnTo>
                      <a:pt x="156" y="4"/>
                    </a:lnTo>
                    <a:lnTo>
                      <a:pt x="174" y="0"/>
                    </a:lnTo>
                    <a:lnTo>
                      <a:pt x="194" y="0"/>
                    </a:lnTo>
                    <a:lnTo>
                      <a:pt x="194" y="0"/>
                    </a:lnTo>
                    <a:lnTo>
                      <a:pt x="214" y="0"/>
                    </a:lnTo>
                    <a:lnTo>
                      <a:pt x="234" y="4"/>
                    </a:lnTo>
                    <a:lnTo>
                      <a:pt x="252" y="8"/>
                    </a:lnTo>
                    <a:lnTo>
                      <a:pt x="270" y="14"/>
                    </a:lnTo>
                    <a:lnTo>
                      <a:pt x="286" y="22"/>
                    </a:lnTo>
                    <a:lnTo>
                      <a:pt x="302" y="32"/>
                    </a:lnTo>
                    <a:lnTo>
                      <a:pt x="318" y="44"/>
                    </a:lnTo>
                    <a:lnTo>
                      <a:pt x="332" y="56"/>
                    </a:lnTo>
                    <a:lnTo>
                      <a:pt x="344" y="70"/>
                    </a:lnTo>
                    <a:lnTo>
                      <a:pt x="356" y="84"/>
                    </a:lnTo>
                    <a:lnTo>
                      <a:pt x="364" y="100"/>
                    </a:lnTo>
                    <a:lnTo>
                      <a:pt x="374" y="118"/>
                    </a:lnTo>
                    <a:lnTo>
                      <a:pt x="380" y="136"/>
                    </a:lnTo>
                    <a:lnTo>
                      <a:pt x="384" y="154"/>
                    </a:lnTo>
                    <a:lnTo>
                      <a:pt x="388" y="174"/>
                    </a:lnTo>
                    <a:lnTo>
                      <a:pt x="388" y="194"/>
                    </a:lnTo>
                    <a:lnTo>
                      <a:pt x="388" y="274"/>
                    </a:lnTo>
                    <a:close/>
                    <a:moveTo>
                      <a:pt x="18" y="256"/>
                    </a:moveTo>
                    <a:lnTo>
                      <a:pt x="370" y="256"/>
                    </a:lnTo>
                    <a:lnTo>
                      <a:pt x="370" y="194"/>
                    </a:lnTo>
                    <a:lnTo>
                      <a:pt x="370" y="194"/>
                    </a:lnTo>
                    <a:lnTo>
                      <a:pt x="370" y="176"/>
                    </a:lnTo>
                    <a:lnTo>
                      <a:pt x="366" y="158"/>
                    </a:lnTo>
                    <a:lnTo>
                      <a:pt x="362" y="142"/>
                    </a:lnTo>
                    <a:lnTo>
                      <a:pt x="356" y="124"/>
                    </a:lnTo>
                    <a:lnTo>
                      <a:pt x="350" y="110"/>
                    </a:lnTo>
                    <a:lnTo>
                      <a:pt x="340" y="96"/>
                    </a:lnTo>
                    <a:lnTo>
                      <a:pt x="330" y="82"/>
                    </a:lnTo>
                    <a:lnTo>
                      <a:pt x="318" y="70"/>
                    </a:lnTo>
                    <a:lnTo>
                      <a:pt x="306" y="58"/>
                    </a:lnTo>
                    <a:lnTo>
                      <a:pt x="292" y="48"/>
                    </a:lnTo>
                    <a:lnTo>
                      <a:pt x="278" y="38"/>
                    </a:lnTo>
                    <a:lnTo>
                      <a:pt x="262" y="32"/>
                    </a:lnTo>
                    <a:lnTo>
                      <a:pt x="246" y="26"/>
                    </a:lnTo>
                    <a:lnTo>
                      <a:pt x="230" y="22"/>
                    </a:lnTo>
                    <a:lnTo>
                      <a:pt x="212" y="18"/>
                    </a:lnTo>
                    <a:lnTo>
                      <a:pt x="194" y="18"/>
                    </a:lnTo>
                    <a:lnTo>
                      <a:pt x="194" y="18"/>
                    </a:lnTo>
                    <a:lnTo>
                      <a:pt x="176" y="18"/>
                    </a:lnTo>
                    <a:lnTo>
                      <a:pt x="160" y="22"/>
                    </a:lnTo>
                    <a:lnTo>
                      <a:pt x="142" y="26"/>
                    </a:lnTo>
                    <a:lnTo>
                      <a:pt x="126" y="32"/>
                    </a:lnTo>
                    <a:lnTo>
                      <a:pt x="110" y="38"/>
                    </a:lnTo>
                    <a:lnTo>
                      <a:pt x="96" y="48"/>
                    </a:lnTo>
                    <a:lnTo>
                      <a:pt x="82" y="58"/>
                    </a:lnTo>
                    <a:lnTo>
                      <a:pt x="70" y="70"/>
                    </a:lnTo>
                    <a:lnTo>
                      <a:pt x="58" y="82"/>
                    </a:lnTo>
                    <a:lnTo>
                      <a:pt x="48" y="96"/>
                    </a:lnTo>
                    <a:lnTo>
                      <a:pt x="40" y="110"/>
                    </a:lnTo>
                    <a:lnTo>
                      <a:pt x="32" y="124"/>
                    </a:lnTo>
                    <a:lnTo>
                      <a:pt x="26" y="142"/>
                    </a:lnTo>
                    <a:lnTo>
                      <a:pt x="22" y="158"/>
                    </a:lnTo>
                    <a:lnTo>
                      <a:pt x="20" y="176"/>
                    </a:lnTo>
                    <a:lnTo>
                      <a:pt x="18" y="194"/>
                    </a:lnTo>
                    <a:lnTo>
                      <a:pt x="18"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70">
                <a:extLst>
                  <a:ext uri="{FF2B5EF4-FFF2-40B4-BE49-F238E27FC236}">
                    <a16:creationId xmlns:a16="http://schemas.microsoft.com/office/drawing/2014/main" id="{CA6073D8-7A77-4199-858B-C5CA5550DB60}"/>
                  </a:ext>
                </a:extLst>
              </p:cNvPr>
              <p:cNvSpPr>
                <a:spLocks/>
              </p:cNvSpPr>
              <p:nvPr/>
            </p:nvSpPr>
            <p:spPr bwMode="auto">
              <a:xfrm>
                <a:off x="3441" y="1950"/>
                <a:ext cx="272" cy="146"/>
              </a:xfrm>
              <a:custGeom>
                <a:avLst/>
                <a:gdLst>
                  <a:gd name="T0" fmla="*/ 272 w 272"/>
                  <a:gd name="T1" fmla="*/ 146 h 146"/>
                  <a:gd name="T2" fmla="*/ 254 w 272"/>
                  <a:gd name="T3" fmla="*/ 146 h 146"/>
                  <a:gd name="T4" fmla="*/ 254 w 272"/>
                  <a:gd name="T5" fmla="*/ 138 h 146"/>
                  <a:gd name="T6" fmla="*/ 254 w 272"/>
                  <a:gd name="T7" fmla="*/ 138 h 146"/>
                  <a:gd name="T8" fmla="*/ 254 w 272"/>
                  <a:gd name="T9" fmla="*/ 124 h 146"/>
                  <a:gd name="T10" fmla="*/ 252 w 272"/>
                  <a:gd name="T11" fmla="*/ 114 h 146"/>
                  <a:gd name="T12" fmla="*/ 246 w 272"/>
                  <a:gd name="T13" fmla="*/ 92 h 146"/>
                  <a:gd name="T14" fmla="*/ 234 w 272"/>
                  <a:gd name="T15" fmla="*/ 70 h 146"/>
                  <a:gd name="T16" fmla="*/ 220 w 272"/>
                  <a:gd name="T17" fmla="*/ 54 h 146"/>
                  <a:gd name="T18" fmla="*/ 202 w 272"/>
                  <a:gd name="T19" fmla="*/ 38 h 146"/>
                  <a:gd name="T20" fmla="*/ 182 w 272"/>
                  <a:gd name="T21" fmla="*/ 28 h 146"/>
                  <a:gd name="T22" fmla="*/ 160 w 272"/>
                  <a:gd name="T23" fmla="*/ 22 h 146"/>
                  <a:gd name="T24" fmla="*/ 148 w 272"/>
                  <a:gd name="T25" fmla="*/ 20 h 146"/>
                  <a:gd name="T26" fmla="*/ 136 w 272"/>
                  <a:gd name="T27" fmla="*/ 18 h 146"/>
                  <a:gd name="T28" fmla="*/ 136 w 272"/>
                  <a:gd name="T29" fmla="*/ 18 h 146"/>
                  <a:gd name="T30" fmla="*/ 124 w 272"/>
                  <a:gd name="T31" fmla="*/ 20 h 146"/>
                  <a:gd name="T32" fmla="*/ 112 w 272"/>
                  <a:gd name="T33" fmla="*/ 22 h 146"/>
                  <a:gd name="T34" fmla="*/ 90 w 272"/>
                  <a:gd name="T35" fmla="*/ 28 h 146"/>
                  <a:gd name="T36" fmla="*/ 70 w 272"/>
                  <a:gd name="T37" fmla="*/ 38 h 146"/>
                  <a:gd name="T38" fmla="*/ 52 w 272"/>
                  <a:gd name="T39" fmla="*/ 54 h 146"/>
                  <a:gd name="T40" fmla="*/ 38 w 272"/>
                  <a:gd name="T41" fmla="*/ 70 h 146"/>
                  <a:gd name="T42" fmla="*/ 28 w 272"/>
                  <a:gd name="T43" fmla="*/ 92 h 146"/>
                  <a:gd name="T44" fmla="*/ 20 w 272"/>
                  <a:gd name="T45" fmla="*/ 114 h 146"/>
                  <a:gd name="T46" fmla="*/ 18 w 272"/>
                  <a:gd name="T47" fmla="*/ 124 h 146"/>
                  <a:gd name="T48" fmla="*/ 18 w 272"/>
                  <a:gd name="T49" fmla="*/ 138 h 146"/>
                  <a:gd name="T50" fmla="*/ 18 w 272"/>
                  <a:gd name="T51" fmla="*/ 146 h 146"/>
                  <a:gd name="T52" fmla="*/ 0 w 272"/>
                  <a:gd name="T53" fmla="*/ 146 h 146"/>
                  <a:gd name="T54" fmla="*/ 0 w 272"/>
                  <a:gd name="T55" fmla="*/ 138 h 146"/>
                  <a:gd name="T56" fmla="*/ 0 w 272"/>
                  <a:gd name="T57" fmla="*/ 138 h 146"/>
                  <a:gd name="T58" fmla="*/ 0 w 272"/>
                  <a:gd name="T59" fmla="*/ 124 h 146"/>
                  <a:gd name="T60" fmla="*/ 2 w 272"/>
                  <a:gd name="T61" fmla="*/ 110 h 146"/>
                  <a:gd name="T62" fmla="*/ 6 w 272"/>
                  <a:gd name="T63" fmla="*/ 96 h 146"/>
                  <a:gd name="T64" fmla="*/ 10 w 272"/>
                  <a:gd name="T65" fmla="*/ 84 h 146"/>
                  <a:gd name="T66" fmla="*/ 16 w 272"/>
                  <a:gd name="T67" fmla="*/ 72 h 146"/>
                  <a:gd name="T68" fmla="*/ 24 w 272"/>
                  <a:gd name="T69" fmla="*/ 60 h 146"/>
                  <a:gd name="T70" fmla="*/ 32 w 272"/>
                  <a:gd name="T71" fmla="*/ 50 h 146"/>
                  <a:gd name="T72" fmla="*/ 40 w 272"/>
                  <a:gd name="T73" fmla="*/ 40 h 146"/>
                  <a:gd name="T74" fmla="*/ 50 w 272"/>
                  <a:gd name="T75" fmla="*/ 32 h 146"/>
                  <a:gd name="T76" fmla="*/ 60 w 272"/>
                  <a:gd name="T77" fmla="*/ 24 h 146"/>
                  <a:gd name="T78" fmla="*/ 72 w 272"/>
                  <a:gd name="T79" fmla="*/ 18 h 146"/>
                  <a:gd name="T80" fmla="*/ 84 w 272"/>
                  <a:gd name="T81" fmla="*/ 12 h 146"/>
                  <a:gd name="T82" fmla="*/ 96 w 272"/>
                  <a:gd name="T83" fmla="*/ 6 h 146"/>
                  <a:gd name="T84" fmla="*/ 110 w 272"/>
                  <a:gd name="T85" fmla="*/ 4 h 146"/>
                  <a:gd name="T86" fmla="*/ 122 w 272"/>
                  <a:gd name="T87" fmla="*/ 2 h 146"/>
                  <a:gd name="T88" fmla="*/ 136 w 272"/>
                  <a:gd name="T89" fmla="*/ 0 h 146"/>
                  <a:gd name="T90" fmla="*/ 136 w 272"/>
                  <a:gd name="T91" fmla="*/ 0 h 146"/>
                  <a:gd name="T92" fmla="*/ 150 w 272"/>
                  <a:gd name="T93" fmla="*/ 2 h 146"/>
                  <a:gd name="T94" fmla="*/ 164 w 272"/>
                  <a:gd name="T95" fmla="*/ 4 h 146"/>
                  <a:gd name="T96" fmla="*/ 178 w 272"/>
                  <a:gd name="T97" fmla="*/ 6 h 146"/>
                  <a:gd name="T98" fmla="*/ 190 w 272"/>
                  <a:gd name="T99" fmla="*/ 12 h 146"/>
                  <a:gd name="T100" fmla="*/ 202 w 272"/>
                  <a:gd name="T101" fmla="*/ 18 h 146"/>
                  <a:gd name="T102" fmla="*/ 212 w 272"/>
                  <a:gd name="T103" fmla="*/ 24 h 146"/>
                  <a:gd name="T104" fmla="*/ 224 w 272"/>
                  <a:gd name="T105" fmla="*/ 32 h 146"/>
                  <a:gd name="T106" fmla="*/ 232 w 272"/>
                  <a:gd name="T107" fmla="*/ 40 h 146"/>
                  <a:gd name="T108" fmla="*/ 242 w 272"/>
                  <a:gd name="T109" fmla="*/ 50 h 146"/>
                  <a:gd name="T110" fmla="*/ 250 w 272"/>
                  <a:gd name="T111" fmla="*/ 60 h 146"/>
                  <a:gd name="T112" fmla="*/ 256 w 272"/>
                  <a:gd name="T113" fmla="*/ 72 h 146"/>
                  <a:gd name="T114" fmla="*/ 262 w 272"/>
                  <a:gd name="T115" fmla="*/ 84 h 146"/>
                  <a:gd name="T116" fmla="*/ 266 w 272"/>
                  <a:gd name="T117" fmla="*/ 96 h 146"/>
                  <a:gd name="T118" fmla="*/ 270 w 272"/>
                  <a:gd name="T119" fmla="*/ 110 h 146"/>
                  <a:gd name="T120" fmla="*/ 272 w 272"/>
                  <a:gd name="T121" fmla="*/ 124 h 146"/>
                  <a:gd name="T122" fmla="*/ 272 w 272"/>
                  <a:gd name="T123" fmla="*/ 138 h 146"/>
                  <a:gd name="T124" fmla="*/ 272 w 272"/>
                  <a:gd name="T12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2" h="146">
                    <a:moveTo>
                      <a:pt x="272" y="146"/>
                    </a:moveTo>
                    <a:lnTo>
                      <a:pt x="254" y="146"/>
                    </a:lnTo>
                    <a:lnTo>
                      <a:pt x="254" y="138"/>
                    </a:lnTo>
                    <a:lnTo>
                      <a:pt x="254" y="138"/>
                    </a:lnTo>
                    <a:lnTo>
                      <a:pt x="254" y="124"/>
                    </a:lnTo>
                    <a:lnTo>
                      <a:pt x="252" y="114"/>
                    </a:lnTo>
                    <a:lnTo>
                      <a:pt x="246" y="92"/>
                    </a:lnTo>
                    <a:lnTo>
                      <a:pt x="234" y="70"/>
                    </a:lnTo>
                    <a:lnTo>
                      <a:pt x="220" y="54"/>
                    </a:lnTo>
                    <a:lnTo>
                      <a:pt x="202" y="38"/>
                    </a:lnTo>
                    <a:lnTo>
                      <a:pt x="182" y="28"/>
                    </a:lnTo>
                    <a:lnTo>
                      <a:pt x="160" y="22"/>
                    </a:lnTo>
                    <a:lnTo>
                      <a:pt x="148" y="20"/>
                    </a:lnTo>
                    <a:lnTo>
                      <a:pt x="136" y="18"/>
                    </a:lnTo>
                    <a:lnTo>
                      <a:pt x="136" y="18"/>
                    </a:lnTo>
                    <a:lnTo>
                      <a:pt x="124" y="20"/>
                    </a:lnTo>
                    <a:lnTo>
                      <a:pt x="112" y="22"/>
                    </a:lnTo>
                    <a:lnTo>
                      <a:pt x="90" y="28"/>
                    </a:lnTo>
                    <a:lnTo>
                      <a:pt x="70" y="38"/>
                    </a:lnTo>
                    <a:lnTo>
                      <a:pt x="52" y="54"/>
                    </a:lnTo>
                    <a:lnTo>
                      <a:pt x="38" y="70"/>
                    </a:lnTo>
                    <a:lnTo>
                      <a:pt x="28" y="92"/>
                    </a:lnTo>
                    <a:lnTo>
                      <a:pt x="20" y="114"/>
                    </a:lnTo>
                    <a:lnTo>
                      <a:pt x="18" y="124"/>
                    </a:lnTo>
                    <a:lnTo>
                      <a:pt x="18" y="138"/>
                    </a:lnTo>
                    <a:lnTo>
                      <a:pt x="18" y="146"/>
                    </a:lnTo>
                    <a:lnTo>
                      <a:pt x="0" y="146"/>
                    </a:lnTo>
                    <a:lnTo>
                      <a:pt x="0" y="138"/>
                    </a:lnTo>
                    <a:lnTo>
                      <a:pt x="0" y="138"/>
                    </a:lnTo>
                    <a:lnTo>
                      <a:pt x="0" y="124"/>
                    </a:lnTo>
                    <a:lnTo>
                      <a:pt x="2" y="110"/>
                    </a:lnTo>
                    <a:lnTo>
                      <a:pt x="6" y="96"/>
                    </a:lnTo>
                    <a:lnTo>
                      <a:pt x="10" y="84"/>
                    </a:lnTo>
                    <a:lnTo>
                      <a:pt x="16" y="72"/>
                    </a:lnTo>
                    <a:lnTo>
                      <a:pt x="24" y="60"/>
                    </a:lnTo>
                    <a:lnTo>
                      <a:pt x="32" y="50"/>
                    </a:lnTo>
                    <a:lnTo>
                      <a:pt x="40" y="40"/>
                    </a:lnTo>
                    <a:lnTo>
                      <a:pt x="50" y="32"/>
                    </a:lnTo>
                    <a:lnTo>
                      <a:pt x="60" y="24"/>
                    </a:lnTo>
                    <a:lnTo>
                      <a:pt x="72" y="18"/>
                    </a:lnTo>
                    <a:lnTo>
                      <a:pt x="84" y="12"/>
                    </a:lnTo>
                    <a:lnTo>
                      <a:pt x="96" y="6"/>
                    </a:lnTo>
                    <a:lnTo>
                      <a:pt x="110" y="4"/>
                    </a:lnTo>
                    <a:lnTo>
                      <a:pt x="122" y="2"/>
                    </a:lnTo>
                    <a:lnTo>
                      <a:pt x="136" y="0"/>
                    </a:lnTo>
                    <a:lnTo>
                      <a:pt x="136" y="0"/>
                    </a:lnTo>
                    <a:lnTo>
                      <a:pt x="150" y="2"/>
                    </a:lnTo>
                    <a:lnTo>
                      <a:pt x="164" y="4"/>
                    </a:lnTo>
                    <a:lnTo>
                      <a:pt x="178" y="6"/>
                    </a:lnTo>
                    <a:lnTo>
                      <a:pt x="190" y="12"/>
                    </a:lnTo>
                    <a:lnTo>
                      <a:pt x="202" y="18"/>
                    </a:lnTo>
                    <a:lnTo>
                      <a:pt x="212" y="24"/>
                    </a:lnTo>
                    <a:lnTo>
                      <a:pt x="224" y="32"/>
                    </a:lnTo>
                    <a:lnTo>
                      <a:pt x="232" y="40"/>
                    </a:lnTo>
                    <a:lnTo>
                      <a:pt x="242" y="50"/>
                    </a:lnTo>
                    <a:lnTo>
                      <a:pt x="250" y="60"/>
                    </a:lnTo>
                    <a:lnTo>
                      <a:pt x="256" y="72"/>
                    </a:lnTo>
                    <a:lnTo>
                      <a:pt x="262" y="84"/>
                    </a:lnTo>
                    <a:lnTo>
                      <a:pt x="266" y="96"/>
                    </a:lnTo>
                    <a:lnTo>
                      <a:pt x="270" y="110"/>
                    </a:lnTo>
                    <a:lnTo>
                      <a:pt x="272" y="124"/>
                    </a:lnTo>
                    <a:lnTo>
                      <a:pt x="272" y="138"/>
                    </a:lnTo>
                    <a:lnTo>
                      <a:pt x="272"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71">
                <a:extLst>
                  <a:ext uri="{FF2B5EF4-FFF2-40B4-BE49-F238E27FC236}">
                    <a16:creationId xmlns:a16="http://schemas.microsoft.com/office/drawing/2014/main" id="{98BE3E02-7FBE-4D38-8F68-7CE96713C3CB}"/>
                  </a:ext>
                </a:extLst>
              </p:cNvPr>
              <p:cNvSpPr>
                <a:spLocks noEditPoints="1"/>
              </p:cNvSpPr>
              <p:nvPr/>
            </p:nvSpPr>
            <p:spPr bwMode="auto">
              <a:xfrm>
                <a:off x="3421" y="2302"/>
                <a:ext cx="322" cy="72"/>
              </a:xfrm>
              <a:custGeom>
                <a:avLst/>
                <a:gdLst>
                  <a:gd name="T0" fmla="*/ 322 w 322"/>
                  <a:gd name="T1" fmla="*/ 72 h 72"/>
                  <a:gd name="T2" fmla="*/ 0 w 322"/>
                  <a:gd name="T3" fmla="*/ 72 h 72"/>
                  <a:gd name="T4" fmla="*/ 0 w 322"/>
                  <a:gd name="T5" fmla="*/ 0 h 72"/>
                  <a:gd name="T6" fmla="*/ 322 w 322"/>
                  <a:gd name="T7" fmla="*/ 0 h 72"/>
                  <a:gd name="T8" fmla="*/ 322 w 322"/>
                  <a:gd name="T9" fmla="*/ 72 h 72"/>
                  <a:gd name="T10" fmla="*/ 18 w 322"/>
                  <a:gd name="T11" fmla="*/ 54 h 72"/>
                  <a:gd name="T12" fmla="*/ 304 w 322"/>
                  <a:gd name="T13" fmla="*/ 54 h 72"/>
                  <a:gd name="T14" fmla="*/ 304 w 322"/>
                  <a:gd name="T15" fmla="*/ 18 h 72"/>
                  <a:gd name="T16" fmla="*/ 18 w 322"/>
                  <a:gd name="T17" fmla="*/ 18 h 72"/>
                  <a:gd name="T18" fmla="*/ 18 w 322"/>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72">
                    <a:moveTo>
                      <a:pt x="322" y="72"/>
                    </a:moveTo>
                    <a:lnTo>
                      <a:pt x="0" y="72"/>
                    </a:lnTo>
                    <a:lnTo>
                      <a:pt x="0" y="0"/>
                    </a:lnTo>
                    <a:lnTo>
                      <a:pt x="322" y="0"/>
                    </a:lnTo>
                    <a:lnTo>
                      <a:pt x="322" y="72"/>
                    </a:lnTo>
                    <a:close/>
                    <a:moveTo>
                      <a:pt x="18" y="54"/>
                    </a:moveTo>
                    <a:lnTo>
                      <a:pt x="304" y="54"/>
                    </a:lnTo>
                    <a:lnTo>
                      <a:pt x="304"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72">
                <a:extLst>
                  <a:ext uri="{FF2B5EF4-FFF2-40B4-BE49-F238E27FC236}">
                    <a16:creationId xmlns:a16="http://schemas.microsoft.com/office/drawing/2014/main" id="{4E9C55E6-9A2E-48D6-AE61-16419E01029A}"/>
                  </a:ext>
                </a:extLst>
              </p:cNvPr>
              <p:cNvSpPr>
                <a:spLocks noEditPoints="1"/>
              </p:cNvSpPr>
              <p:nvPr/>
            </p:nvSpPr>
            <p:spPr bwMode="auto">
              <a:xfrm>
                <a:off x="3421" y="2394"/>
                <a:ext cx="60" cy="60"/>
              </a:xfrm>
              <a:custGeom>
                <a:avLst/>
                <a:gdLst>
                  <a:gd name="T0" fmla="*/ 60 w 60"/>
                  <a:gd name="T1" fmla="*/ 60 h 60"/>
                  <a:gd name="T2" fmla="*/ 0 w 60"/>
                  <a:gd name="T3" fmla="*/ 60 h 60"/>
                  <a:gd name="T4" fmla="*/ 0 w 60"/>
                  <a:gd name="T5" fmla="*/ 0 h 60"/>
                  <a:gd name="T6" fmla="*/ 60 w 60"/>
                  <a:gd name="T7" fmla="*/ 0 h 60"/>
                  <a:gd name="T8" fmla="*/ 60 w 60"/>
                  <a:gd name="T9" fmla="*/ 60 h 60"/>
                  <a:gd name="T10" fmla="*/ 18 w 60"/>
                  <a:gd name="T11" fmla="*/ 42 h 60"/>
                  <a:gd name="T12" fmla="*/ 42 w 60"/>
                  <a:gd name="T13" fmla="*/ 42 h 60"/>
                  <a:gd name="T14" fmla="*/ 42 w 60"/>
                  <a:gd name="T15" fmla="*/ 18 h 60"/>
                  <a:gd name="T16" fmla="*/ 18 w 60"/>
                  <a:gd name="T17" fmla="*/ 18 h 60"/>
                  <a:gd name="T18" fmla="*/ 18 w 60"/>
                  <a:gd name="T19"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60" y="60"/>
                    </a:moveTo>
                    <a:lnTo>
                      <a:pt x="0" y="60"/>
                    </a:lnTo>
                    <a:lnTo>
                      <a:pt x="0" y="0"/>
                    </a:lnTo>
                    <a:lnTo>
                      <a:pt x="60" y="0"/>
                    </a:lnTo>
                    <a:lnTo>
                      <a:pt x="60" y="60"/>
                    </a:lnTo>
                    <a:close/>
                    <a:moveTo>
                      <a:pt x="18" y="42"/>
                    </a:moveTo>
                    <a:lnTo>
                      <a:pt x="42" y="42"/>
                    </a:lnTo>
                    <a:lnTo>
                      <a:pt x="42" y="18"/>
                    </a:lnTo>
                    <a:lnTo>
                      <a:pt x="18" y="18"/>
                    </a:lnTo>
                    <a:lnTo>
                      <a:pt x="1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73">
                <a:extLst>
                  <a:ext uri="{FF2B5EF4-FFF2-40B4-BE49-F238E27FC236}">
                    <a16:creationId xmlns:a16="http://schemas.microsoft.com/office/drawing/2014/main" id="{10A9AB93-813C-4C94-9B81-B001FB169776}"/>
                  </a:ext>
                </a:extLst>
              </p:cNvPr>
              <p:cNvSpPr>
                <a:spLocks noEditPoints="1"/>
              </p:cNvSpPr>
              <p:nvPr/>
            </p:nvSpPr>
            <p:spPr bwMode="auto">
              <a:xfrm>
                <a:off x="3507" y="2394"/>
                <a:ext cx="60" cy="60"/>
              </a:xfrm>
              <a:custGeom>
                <a:avLst/>
                <a:gdLst>
                  <a:gd name="T0" fmla="*/ 60 w 60"/>
                  <a:gd name="T1" fmla="*/ 60 h 60"/>
                  <a:gd name="T2" fmla="*/ 0 w 60"/>
                  <a:gd name="T3" fmla="*/ 60 h 60"/>
                  <a:gd name="T4" fmla="*/ 0 w 60"/>
                  <a:gd name="T5" fmla="*/ 0 h 60"/>
                  <a:gd name="T6" fmla="*/ 60 w 60"/>
                  <a:gd name="T7" fmla="*/ 0 h 60"/>
                  <a:gd name="T8" fmla="*/ 60 w 60"/>
                  <a:gd name="T9" fmla="*/ 60 h 60"/>
                  <a:gd name="T10" fmla="*/ 18 w 60"/>
                  <a:gd name="T11" fmla="*/ 42 h 60"/>
                  <a:gd name="T12" fmla="*/ 42 w 60"/>
                  <a:gd name="T13" fmla="*/ 42 h 60"/>
                  <a:gd name="T14" fmla="*/ 42 w 60"/>
                  <a:gd name="T15" fmla="*/ 18 h 60"/>
                  <a:gd name="T16" fmla="*/ 18 w 60"/>
                  <a:gd name="T17" fmla="*/ 18 h 60"/>
                  <a:gd name="T18" fmla="*/ 18 w 60"/>
                  <a:gd name="T19"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60" y="60"/>
                    </a:moveTo>
                    <a:lnTo>
                      <a:pt x="0" y="60"/>
                    </a:lnTo>
                    <a:lnTo>
                      <a:pt x="0" y="0"/>
                    </a:lnTo>
                    <a:lnTo>
                      <a:pt x="60" y="0"/>
                    </a:lnTo>
                    <a:lnTo>
                      <a:pt x="60" y="60"/>
                    </a:lnTo>
                    <a:close/>
                    <a:moveTo>
                      <a:pt x="18" y="42"/>
                    </a:moveTo>
                    <a:lnTo>
                      <a:pt x="42" y="42"/>
                    </a:lnTo>
                    <a:lnTo>
                      <a:pt x="42" y="18"/>
                    </a:lnTo>
                    <a:lnTo>
                      <a:pt x="18" y="18"/>
                    </a:lnTo>
                    <a:lnTo>
                      <a:pt x="1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74">
                <a:extLst>
                  <a:ext uri="{FF2B5EF4-FFF2-40B4-BE49-F238E27FC236}">
                    <a16:creationId xmlns:a16="http://schemas.microsoft.com/office/drawing/2014/main" id="{A4281464-1356-4991-9083-4CA7E773696C}"/>
                  </a:ext>
                </a:extLst>
              </p:cNvPr>
              <p:cNvSpPr>
                <a:spLocks noEditPoints="1"/>
              </p:cNvSpPr>
              <p:nvPr/>
            </p:nvSpPr>
            <p:spPr bwMode="auto">
              <a:xfrm>
                <a:off x="3595" y="2394"/>
                <a:ext cx="60" cy="60"/>
              </a:xfrm>
              <a:custGeom>
                <a:avLst/>
                <a:gdLst>
                  <a:gd name="T0" fmla="*/ 60 w 60"/>
                  <a:gd name="T1" fmla="*/ 60 h 60"/>
                  <a:gd name="T2" fmla="*/ 0 w 60"/>
                  <a:gd name="T3" fmla="*/ 60 h 60"/>
                  <a:gd name="T4" fmla="*/ 0 w 60"/>
                  <a:gd name="T5" fmla="*/ 0 h 60"/>
                  <a:gd name="T6" fmla="*/ 60 w 60"/>
                  <a:gd name="T7" fmla="*/ 0 h 60"/>
                  <a:gd name="T8" fmla="*/ 60 w 60"/>
                  <a:gd name="T9" fmla="*/ 60 h 60"/>
                  <a:gd name="T10" fmla="*/ 18 w 60"/>
                  <a:gd name="T11" fmla="*/ 42 h 60"/>
                  <a:gd name="T12" fmla="*/ 42 w 60"/>
                  <a:gd name="T13" fmla="*/ 42 h 60"/>
                  <a:gd name="T14" fmla="*/ 42 w 60"/>
                  <a:gd name="T15" fmla="*/ 18 h 60"/>
                  <a:gd name="T16" fmla="*/ 18 w 60"/>
                  <a:gd name="T17" fmla="*/ 18 h 60"/>
                  <a:gd name="T18" fmla="*/ 18 w 60"/>
                  <a:gd name="T19"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60" y="60"/>
                    </a:moveTo>
                    <a:lnTo>
                      <a:pt x="0" y="60"/>
                    </a:lnTo>
                    <a:lnTo>
                      <a:pt x="0" y="0"/>
                    </a:lnTo>
                    <a:lnTo>
                      <a:pt x="60" y="0"/>
                    </a:lnTo>
                    <a:lnTo>
                      <a:pt x="60" y="60"/>
                    </a:lnTo>
                    <a:close/>
                    <a:moveTo>
                      <a:pt x="18" y="42"/>
                    </a:moveTo>
                    <a:lnTo>
                      <a:pt x="42" y="42"/>
                    </a:lnTo>
                    <a:lnTo>
                      <a:pt x="42" y="18"/>
                    </a:lnTo>
                    <a:lnTo>
                      <a:pt x="18" y="18"/>
                    </a:lnTo>
                    <a:lnTo>
                      <a:pt x="1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75">
                <a:extLst>
                  <a:ext uri="{FF2B5EF4-FFF2-40B4-BE49-F238E27FC236}">
                    <a16:creationId xmlns:a16="http://schemas.microsoft.com/office/drawing/2014/main" id="{037C20C6-0E22-4AC4-9F7A-8EBDD820A993}"/>
                  </a:ext>
                </a:extLst>
              </p:cNvPr>
              <p:cNvSpPr>
                <a:spLocks noEditPoints="1"/>
              </p:cNvSpPr>
              <p:nvPr/>
            </p:nvSpPr>
            <p:spPr bwMode="auto">
              <a:xfrm>
                <a:off x="3683" y="2394"/>
                <a:ext cx="60" cy="60"/>
              </a:xfrm>
              <a:custGeom>
                <a:avLst/>
                <a:gdLst>
                  <a:gd name="T0" fmla="*/ 60 w 60"/>
                  <a:gd name="T1" fmla="*/ 60 h 60"/>
                  <a:gd name="T2" fmla="*/ 0 w 60"/>
                  <a:gd name="T3" fmla="*/ 60 h 60"/>
                  <a:gd name="T4" fmla="*/ 0 w 60"/>
                  <a:gd name="T5" fmla="*/ 0 h 60"/>
                  <a:gd name="T6" fmla="*/ 60 w 60"/>
                  <a:gd name="T7" fmla="*/ 0 h 60"/>
                  <a:gd name="T8" fmla="*/ 60 w 60"/>
                  <a:gd name="T9" fmla="*/ 60 h 60"/>
                  <a:gd name="T10" fmla="*/ 18 w 60"/>
                  <a:gd name="T11" fmla="*/ 42 h 60"/>
                  <a:gd name="T12" fmla="*/ 42 w 60"/>
                  <a:gd name="T13" fmla="*/ 42 h 60"/>
                  <a:gd name="T14" fmla="*/ 42 w 60"/>
                  <a:gd name="T15" fmla="*/ 18 h 60"/>
                  <a:gd name="T16" fmla="*/ 18 w 60"/>
                  <a:gd name="T17" fmla="*/ 18 h 60"/>
                  <a:gd name="T18" fmla="*/ 18 w 60"/>
                  <a:gd name="T19"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60" y="60"/>
                    </a:moveTo>
                    <a:lnTo>
                      <a:pt x="0" y="60"/>
                    </a:lnTo>
                    <a:lnTo>
                      <a:pt x="0" y="0"/>
                    </a:lnTo>
                    <a:lnTo>
                      <a:pt x="60" y="0"/>
                    </a:lnTo>
                    <a:lnTo>
                      <a:pt x="60" y="60"/>
                    </a:lnTo>
                    <a:close/>
                    <a:moveTo>
                      <a:pt x="18" y="42"/>
                    </a:moveTo>
                    <a:lnTo>
                      <a:pt x="42" y="42"/>
                    </a:lnTo>
                    <a:lnTo>
                      <a:pt x="42" y="18"/>
                    </a:lnTo>
                    <a:lnTo>
                      <a:pt x="18" y="18"/>
                    </a:lnTo>
                    <a:lnTo>
                      <a:pt x="1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82" name="Group 181">
            <a:extLst>
              <a:ext uri="{FF2B5EF4-FFF2-40B4-BE49-F238E27FC236}">
                <a16:creationId xmlns:a16="http://schemas.microsoft.com/office/drawing/2014/main" id="{E60EB48D-9E7B-475C-BF0A-D53F6C4D12BA}"/>
              </a:ext>
            </a:extLst>
          </p:cNvPr>
          <p:cNvGrpSpPr/>
          <p:nvPr/>
        </p:nvGrpSpPr>
        <p:grpSpPr>
          <a:xfrm>
            <a:off x="5298587" y="1215070"/>
            <a:ext cx="1246053" cy="1297868"/>
            <a:chOff x="5298587" y="4689790"/>
            <a:chExt cx="1246053" cy="1297868"/>
          </a:xfrm>
        </p:grpSpPr>
        <p:grpSp>
          <p:nvGrpSpPr>
            <p:cNvPr id="181" name="Group 180">
              <a:extLst>
                <a:ext uri="{FF2B5EF4-FFF2-40B4-BE49-F238E27FC236}">
                  <a16:creationId xmlns:a16="http://schemas.microsoft.com/office/drawing/2014/main" id="{57ABE8B9-27C4-40B4-83D3-CEA66A043AB6}"/>
                </a:ext>
              </a:extLst>
            </p:cNvPr>
            <p:cNvGrpSpPr/>
            <p:nvPr/>
          </p:nvGrpSpPr>
          <p:grpSpPr>
            <a:xfrm>
              <a:off x="5298587" y="4689790"/>
              <a:ext cx="1246053" cy="1297868"/>
              <a:chOff x="5298587" y="4689790"/>
              <a:chExt cx="1246053" cy="1297868"/>
            </a:xfrm>
          </p:grpSpPr>
          <p:sp>
            <p:nvSpPr>
              <p:cNvPr id="121" name="Rectangle: Rounded Corners 120">
                <a:extLst>
                  <a:ext uri="{FF2B5EF4-FFF2-40B4-BE49-F238E27FC236}">
                    <a16:creationId xmlns:a16="http://schemas.microsoft.com/office/drawing/2014/main" id="{8F7DA27E-D0B1-4C4C-B0D6-3F0C9898470C}"/>
                  </a:ext>
                </a:extLst>
              </p:cNvPr>
              <p:cNvSpPr/>
              <p:nvPr/>
            </p:nvSpPr>
            <p:spPr>
              <a:xfrm>
                <a:off x="5298587" y="4689790"/>
                <a:ext cx="1246053" cy="877096"/>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000" dirty="0">
                  <a:solidFill>
                    <a:schemeClr val="tx1"/>
                  </a:solidFill>
                </a:endParaRPr>
              </a:p>
            </p:txBody>
          </p:sp>
          <p:sp>
            <p:nvSpPr>
              <p:cNvPr id="122" name="Isosceles Triangle 121">
                <a:extLst>
                  <a:ext uri="{FF2B5EF4-FFF2-40B4-BE49-F238E27FC236}">
                    <a16:creationId xmlns:a16="http://schemas.microsoft.com/office/drawing/2014/main" id="{17F80A64-0E94-4B0C-A28C-C4A68AE8C3DD}"/>
                  </a:ext>
                </a:extLst>
              </p:cNvPr>
              <p:cNvSpPr/>
              <p:nvPr/>
            </p:nvSpPr>
            <p:spPr>
              <a:xfrm rot="10800000">
                <a:off x="5653712" y="5357786"/>
                <a:ext cx="535803" cy="629872"/>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pic>
          <p:nvPicPr>
            <p:cNvPr id="180" name="Picture 179">
              <a:extLst>
                <a:ext uri="{FF2B5EF4-FFF2-40B4-BE49-F238E27FC236}">
                  <a16:creationId xmlns:a16="http://schemas.microsoft.com/office/drawing/2014/main" id="{8CF47770-36BD-47A4-B218-E7C93C18A8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6252" y="4826125"/>
              <a:ext cx="790722" cy="734686"/>
            </a:xfrm>
            <a:prstGeom prst="rect">
              <a:avLst/>
            </a:prstGeom>
          </p:spPr>
        </p:pic>
      </p:grpSp>
      <p:grpSp>
        <p:nvGrpSpPr>
          <p:cNvPr id="202" name="Group 201">
            <a:extLst>
              <a:ext uri="{FF2B5EF4-FFF2-40B4-BE49-F238E27FC236}">
                <a16:creationId xmlns:a16="http://schemas.microsoft.com/office/drawing/2014/main" id="{29750371-AC24-406F-BF3D-0A991FBCD2EA}"/>
              </a:ext>
            </a:extLst>
          </p:cNvPr>
          <p:cNvGrpSpPr/>
          <p:nvPr/>
        </p:nvGrpSpPr>
        <p:grpSpPr>
          <a:xfrm>
            <a:off x="7525128" y="1215070"/>
            <a:ext cx="1246053" cy="1297868"/>
            <a:chOff x="7525128" y="4689790"/>
            <a:chExt cx="1246053" cy="1297868"/>
          </a:xfrm>
        </p:grpSpPr>
        <p:grpSp>
          <p:nvGrpSpPr>
            <p:cNvPr id="124" name="Group 123">
              <a:extLst>
                <a:ext uri="{FF2B5EF4-FFF2-40B4-BE49-F238E27FC236}">
                  <a16:creationId xmlns:a16="http://schemas.microsoft.com/office/drawing/2014/main" id="{10D75888-D723-4DA5-8981-A046524B0F1E}"/>
                </a:ext>
              </a:extLst>
            </p:cNvPr>
            <p:cNvGrpSpPr/>
            <p:nvPr/>
          </p:nvGrpSpPr>
          <p:grpSpPr>
            <a:xfrm>
              <a:off x="7525128" y="4689790"/>
              <a:ext cx="1246053" cy="1297868"/>
              <a:chOff x="833120" y="2418080"/>
              <a:chExt cx="1016000" cy="776037"/>
            </a:xfrm>
          </p:grpSpPr>
          <p:sp>
            <p:nvSpPr>
              <p:cNvPr id="144" name="Rectangle: Rounded Corners 143">
                <a:extLst>
                  <a:ext uri="{FF2B5EF4-FFF2-40B4-BE49-F238E27FC236}">
                    <a16:creationId xmlns:a16="http://schemas.microsoft.com/office/drawing/2014/main" id="{FB09ADE2-D38A-4BE6-96DC-EC3AD952D472}"/>
                  </a:ext>
                </a:extLst>
              </p:cNvPr>
              <p:cNvSpPr/>
              <p:nvPr/>
            </p:nvSpPr>
            <p:spPr>
              <a:xfrm>
                <a:off x="833120" y="2418080"/>
                <a:ext cx="1016000" cy="524444"/>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000" dirty="0">
                  <a:solidFill>
                    <a:schemeClr val="tx1"/>
                  </a:solidFill>
                </a:endParaRPr>
              </a:p>
            </p:txBody>
          </p:sp>
          <p:sp>
            <p:nvSpPr>
              <p:cNvPr id="145" name="Isosceles Triangle 144">
                <a:extLst>
                  <a:ext uri="{FF2B5EF4-FFF2-40B4-BE49-F238E27FC236}">
                    <a16:creationId xmlns:a16="http://schemas.microsoft.com/office/drawing/2014/main" id="{C438754A-5746-48DC-BE24-D6F8C65DE2DF}"/>
                  </a:ext>
                </a:extLst>
              </p:cNvPr>
              <p:cNvSpPr/>
              <p:nvPr/>
            </p:nvSpPr>
            <p:spPr>
              <a:xfrm rot="10800000">
                <a:off x="1122680" y="2817496"/>
                <a:ext cx="436880" cy="376621"/>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grpSp>
          <p:nvGrpSpPr>
            <p:cNvPr id="183" name="Group 113">
              <a:extLst>
                <a:ext uri="{FF2B5EF4-FFF2-40B4-BE49-F238E27FC236}">
                  <a16:creationId xmlns:a16="http://schemas.microsoft.com/office/drawing/2014/main" id="{E21FE165-D41B-4981-BE68-262F92487E51}"/>
                </a:ext>
              </a:extLst>
            </p:cNvPr>
            <p:cNvGrpSpPr>
              <a:grpSpLocks noChangeAspect="1"/>
            </p:cNvGrpSpPr>
            <p:nvPr/>
          </p:nvGrpSpPr>
          <p:grpSpPr bwMode="auto">
            <a:xfrm>
              <a:off x="7832241" y="4793635"/>
              <a:ext cx="631826" cy="751038"/>
              <a:chOff x="3133" y="2866"/>
              <a:chExt cx="742" cy="882"/>
            </a:xfrm>
          </p:grpSpPr>
          <p:sp>
            <p:nvSpPr>
              <p:cNvPr id="184" name="AutoShape 112">
                <a:extLst>
                  <a:ext uri="{FF2B5EF4-FFF2-40B4-BE49-F238E27FC236}">
                    <a16:creationId xmlns:a16="http://schemas.microsoft.com/office/drawing/2014/main" id="{DBF7654B-5F7C-4033-BCB6-24A367CBC18F}"/>
                  </a:ext>
                </a:extLst>
              </p:cNvPr>
              <p:cNvSpPr>
                <a:spLocks noChangeAspect="1" noChangeArrowheads="1" noTextEdit="1"/>
              </p:cNvSpPr>
              <p:nvPr/>
            </p:nvSpPr>
            <p:spPr bwMode="auto">
              <a:xfrm>
                <a:off x="3133" y="2866"/>
                <a:ext cx="742"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14">
                <a:extLst>
                  <a:ext uri="{FF2B5EF4-FFF2-40B4-BE49-F238E27FC236}">
                    <a16:creationId xmlns:a16="http://schemas.microsoft.com/office/drawing/2014/main" id="{D92A7D6F-1839-4FF2-8703-7A742888E05E}"/>
                  </a:ext>
                </a:extLst>
              </p:cNvPr>
              <p:cNvSpPr>
                <a:spLocks/>
              </p:cNvSpPr>
              <p:nvPr/>
            </p:nvSpPr>
            <p:spPr bwMode="auto">
              <a:xfrm>
                <a:off x="3259" y="3464"/>
                <a:ext cx="396" cy="168"/>
              </a:xfrm>
              <a:custGeom>
                <a:avLst/>
                <a:gdLst>
                  <a:gd name="T0" fmla="*/ 174 w 396"/>
                  <a:gd name="T1" fmla="*/ 168 h 168"/>
                  <a:gd name="T2" fmla="*/ 174 w 396"/>
                  <a:gd name="T3" fmla="*/ 160 h 168"/>
                  <a:gd name="T4" fmla="*/ 180 w 396"/>
                  <a:gd name="T5" fmla="*/ 140 h 168"/>
                  <a:gd name="T6" fmla="*/ 194 w 396"/>
                  <a:gd name="T7" fmla="*/ 126 h 168"/>
                  <a:gd name="T8" fmla="*/ 218 w 396"/>
                  <a:gd name="T9" fmla="*/ 116 h 168"/>
                  <a:gd name="T10" fmla="*/ 348 w 396"/>
                  <a:gd name="T11" fmla="*/ 116 h 168"/>
                  <a:gd name="T12" fmla="*/ 360 w 396"/>
                  <a:gd name="T13" fmla="*/ 116 h 168"/>
                  <a:gd name="T14" fmla="*/ 374 w 396"/>
                  <a:gd name="T15" fmla="*/ 110 h 168"/>
                  <a:gd name="T16" fmla="*/ 378 w 396"/>
                  <a:gd name="T17" fmla="*/ 104 h 168"/>
                  <a:gd name="T18" fmla="*/ 378 w 396"/>
                  <a:gd name="T19" fmla="*/ 96 h 168"/>
                  <a:gd name="T20" fmla="*/ 372 w 396"/>
                  <a:gd name="T21" fmla="*/ 78 h 168"/>
                  <a:gd name="T22" fmla="*/ 360 w 396"/>
                  <a:gd name="T23" fmla="*/ 66 h 168"/>
                  <a:gd name="T24" fmla="*/ 352 w 396"/>
                  <a:gd name="T25" fmla="*/ 64 h 168"/>
                  <a:gd name="T26" fmla="*/ 232 w 396"/>
                  <a:gd name="T27" fmla="*/ 64 h 168"/>
                  <a:gd name="T28" fmla="*/ 202 w 396"/>
                  <a:gd name="T29" fmla="*/ 58 h 168"/>
                  <a:gd name="T30" fmla="*/ 118 w 396"/>
                  <a:gd name="T31" fmla="*/ 20 h 168"/>
                  <a:gd name="T32" fmla="*/ 0 w 396"/>
                  <a:gd name="T33" fmla="*/ 18 h 168"/>
                  <a:gd name="T34" fmla="*/ 108 w 396"/>
                  <a:gd name="T35" fmla="*/ 0 h 168"/>
                  <a:gd name="T36" fmla="*/ 116 w 396"/>
                  <a:gd name="T37" fmla="*/ 0 h 168"/>
                  <a:gd name="T38" fmla="*/ 210 w 396"/>
                  <a:gd name="T39" fmla="*/ 42 h 168"/>
                  <a:gd name="T40" fmla="*/ 220 w 396"/>
                  <a:gd name="T41" fmla="*/ 46 h 168"/>
                  <a:gd name="T42" fmla="*/ 352 w 396"/>
                  <a:gd name="T43" fmla="*/ 46 h 168"/>
                  <a:gd name="T44" fmla="*/ 360 w 396"/>
                  <a:gd name="T45" fmla="*/ 48 h 168"/>
                  <a:gd name="T46" fmla="*/ 368 w 396"/>
                  <a:gd name="T47" fmla="*/ 50 h 168"/>
                  <a:gd name="T48" fmla="*/ 390 w 396"/>
                  <a:gd name="T49" fmla="*/ 70 h 168"/>
                  <a:gd name="T50" fmla="*/ 396 w 396"/>
                  <a:gd name="T51" fmla="*/ 96 h 168"/>
                  <a:gd name="T52" fmla="*/ 396 w 396"/>
                  <a:gd name="T53" fmla="*/ 104 h 168"/>
                  <a:gd name="T54" fmla="*/ 390 w 396"/>
                  <a:gd name="T55" fmla="*/ 116 h 168"/>
                  <a:gd name="T56" fmla="*/ 386 w 396"/>
                  <a:gd name="T57" fmla="*/ 122 h 168"/>
                  <a:gd name="T58" fmla="*/ 374 w 396"/>
                  <a:gd name="T59" fmla="*/ 130 h 168"/>
                  <a:gd name="T60" fmla="*/ 352 w 396"/>
                  <a:gd name="T61" fmla="*/ 134 h 168"/>
                  <a:gd name="T62" fmla="*/ 220 w 396"/>
                  <a:gd name="T63" fmla="*/ 134 h 168"/>
                  <a:gd name="T64" fmla="*/ 214 w 396"/>
                  <a:gd name="T65" fmla="*/ 136 h 168"/>
                  <a:gd name="T66" fmla="*/ 196 w 396"/>
                  <a:gd name="T67" fmla="*/ 148 h 168"/>
                  <a:gd name="T68" fmla="*/ 192 w 396"/>
                  <a:gd name="T69"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 h="168">
                    <a:moveTo>
                      <a:pt x="192" y="168"/>
                    </a:moveTo>
                    <a:lnTo>
                      <a:pt x="174" y="168"/>
                    </a:lnTo>
                    <a:lnTo>
                      <a:pt x="174" y="160"/>
                    </a:lnTo>
                    <a:lnTo>
                      <a:pt x="174" y="160"/>
                    </a:lnTo>
                    <a:lnTo>
                      <a:pt x="176" y="148"/>
                    </a:lnTo>
                    <a:lnTo>
                      <a:pt x="180" y="140"/>
                    </a:lnTo>
                    <a:lnTo>
                      <a:pt x="186" y="132"/>
                    </a:lnTo>
                    <a:lnTo>
                      <a:pt x="194" y="126"/>
                    </a:lnTo>
                    <a:lnTo>
                      <a:pt x="210" y="120"/>
                    </a:lnTo>
                    <a:lnTo>
                      <a:pt x="218" y="116"/>
                    </a:lnTo>
                    <a:lnTo>
                      <a:pt x="220" y="116"/>
                    </a:lnTo>
                    <a:lnTo>
                      <a:pt x="348" y="116"/>
                    </a:lnTo>
                    <a:lnTo>
                      <a:pt x="348" y="116"/>
                    </a:lnTo>
                    <a:lnTo>
                      <a:pt x="360" y="116"/>
                    </a:lnTo>
                    <a:lnTo>
                      <a:pt x="368" y="114"/>
                    </a:lnTo>
                    <a:lnTo>
                      <a:pt x="374" y="110"/>
                    </a:lnTo>
                    <a:lnTo>
                      <a:pt x="374" y="110"/>
                    </a:lnTo>
                    <a:lnTo>
                      <a:pt x="378" y="104"/>
                    </a:lnTo>
                    <a:lnTo>
                      <a:pt x="378" y="96"/>
                    </a:lnTo>
                    <a:lnTo>
                      <a:pt x="378" y="96"/>
                    </a:lnTo>
                    <a:lnTo>
                      <a:pt x="378" y="86"/>
                    </a:lnTo>
                    <a:lnTo>
                      <a:pt x="372" y="78"/>
                    </a:lnTo>
                    <a:lnTo>
                      <a:pt x="366" y="70"/>
                    </a:lnTo>
                    <a:lnTo>
                      <a:pt x="360" y="66"/>
                    </a:lnTo>
                    <a:lnTo>
                      <a:pt x="360" y="66"/>
                    </a:lnTo>
                    <a:lnTo>
                      <a:pt x="352" y="64"/>
                    </a:lnTo>
                    <a:lnTo>
                      <a:pt x="232" y="64"/>
                    </a:lnTo>
                    <a:lnTo>
                      <a:pt x="232" y="64"/>
                    </a:lnTo>
                    <a:lnTo>
                      <a:pt x="216" y="64"/>
                    </a:lnTo>
                    <a:lnTo>
                      <a:pt x="202" y="58"/>
                    </a:lnTo>
                    <a:lnTo>
                      <a:pt x="118" y="20"/>
                    </a:lnTo>
                    <a:lnTo>
                      <a:pt x="118" y="20"/>
                    </a:lnTo>
                    <a:lnTo>
                      <a:pt x="108" y="18"/>
                    </a:lnTo>
                    <a:lnTo>
                      <a:pt x="0" y="18"/>
                    </a:lnTo>
                    <a:lnTo>
                      <a:pt x="0" y="0"/>
                    </a:lnTo>
                    <a:lnTo>
                      <a:pt x="108" y="0"/>
                    </a:lnTo>
                    <a:lnTo>
                      <a:pt x="108" y="0"/>
                    </a:lnTo>
                    <a:lnTo>
                      <a:pt x="116" y="0"/>
                    </a:lnTo>
                    <a:lnTo>
                      <a:pt x="124" y="2"/>
                    </a:lnTo>
                    <a:lnTo>
                      <a:pt x="210" y="42"/>
                    </a:lnTo>
                    <a:lnTo>
                      <a:pt x="210" y="42"/>
                    </a:lnTo>
                    <a:lnTo>
                      <a:pt x="220" y="46"/>
                    </a:lnTo>
                    <a:lnTo>
                      <a:pt x="232" y="46"/>
                    </a:lnTo>
                    <a:lnTo>
                      <a:pt x="352" y="46"/>
                    </a:lnTo>
                    <a:lnTo>
                      <a:pt x="352" y="46"/>
                    </a:lnTo>
                    <a:lnTo>
                      <a:pt x="360" y="48"/>
                    </a:lnTo>
                    <a:lnTo>
                      <a:pt x="368" y="50"/>
                    </a:lnTo>
                    <a:lnTo>
                      <a:pt x="368" y="50"/>
                    </a:lnTo>
                    <a:lnTo>
                      <a:pt x="380" y="60"/>
                    </a:lnTo>
                    <a:lnTo>
                      <a:pt x="390" y="70"/>
                    </a:lnTo>
                    <a:lnTo>
                      <a:pt x="394" y="82"/>
                    </a:lnTo>
                    <a:lnTo>
                      <a:pt x="396" y="96"/>
                    </a:lnTo>
                    <a:lnTo>
                      <a:pt x="396" y="96"/>
                    </a:lnTo>
                    <a:lnTo>
                      <a:pt x="396" y="104"/>
                    </a:lnTo>
                    <a:lnTo>
                      <a:pt x="394" y="110"/>
                    </a:lnTo>
                    <a:lnTo>
                      <a:pt x="390" y="116"/>
                    </a:lnTo>
                    <a:lnTo>
                      <a:pt x="386" y="122"/>
                    </a:lnTo>
                    <a:lnTo>
                      <a:pt x="386" y="122"/>
                    </a:lnTo>
                    <a:lnTo>
                      <a:pt x="380" y="126"/>
                    </a:lnTo>
                    <a:lnTo>
                      <a:pt x="374" y="130"/>
                    </a:lnTo>
                    <a:lnTo>
                      <a:pt x="362" y="134"/>
                    </a:lnTo>
                    <a:lnTo>
                      <a:pt x="352" y="134"/>
                    </a:lnTo>
                    <a:lnTo>
                      <a:pt x="346" y="134"/>
                    </a:lnTo>
                    <a:lnTo>
                      <a:pt x="220" y="134"/>
                    </a:lnTo>
                    <a:lnTo>
                      <a:pt x="220" y="134"/>
                    </a:lnTo>
                    <a:lnTo>
                      <a:pt x="214" y="136"/>
                    </a:lnTo>
                    <a:lnTo>
                      <a:pt x="204" y="142"/>
                    </a:lnTo>
                    <a:lnTo>
                      <a:pt x="196" y="148"/>
                    </a:lnTo>
                    <a:lnTo>
                      <a:pt x="192" y="154"/>
                    </a:lnTo>
                    <a:lnTo>
                      <a:pt x="192" y="160"/>
                    </a:lnTo>
                    <a:lnTo>
                      <a:pt x="192" y="16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15">
                <a:extLst>
                  <a:ext uri="{FF2B5EF4-FFF2-40B4-BE49-F238E27FC236}">
                    <a16:creationId xmlns:a16="http://schemas.microsoft.com/office/drawing/2014/main" id="{6C858028-9B11-40F6-A23C-2D0C57425C05}"/>
                  </a:ext>
                </a:extLst>
              </p:cNvPr>
              <p:cNvSpPr>
                <a:spLocks/>
              </p:cNvSpPr>
              <p:nvPr/>
            </p:nvSpPr>
            <p:spPr bwMode="auto">
              <a:xfrm>
                <a:off x="3259" y="3494"/>
                <a:ext cx="616" cy="254"/>
              </a:xfrm>
              <a:custGeom>
                <a:avLst/>
                <a:gdLst>
                  <a:gd name="T0" fmla="*/ 304 w 616"/>
                  <a:gd name="T1" fmla="*/ 254 h 254"/>
                  <a:gd name="T2" fmla="*/ 266 w 616"/>
                  <a:gd name="T3" fmla="*/ 246 h 254"/>
                  <a:gd name="T4" fmla="*/ 78 w 616"/>
                  <a:gd name="T5" fmla="*/ 178 h 254"/>
                  <a:gd name="T6" fmla="*/ 0 w 616"/>
                  <a:gd name="T7" fmla="*/ 160 h 254"/>
                  <a:gd name="T8" fmla="*/ 254 w 616"/>
                  <a:gd name="T9" fmla="*/ 222 h 254"/>
                  <a:gd name="T10" fmla="*/ 270 w 616"/>
                  <a:gd name="T11" fmla="*/ 228 h 254"/>
                  <a:gd name="T12" fmla="*/ 304 w 616"/>
                  <a:gd name="T13" fmla="*/ 236 h 254"/>
                  <a:gd name="T14" fmla="*/ 320 w 616"/>
                  <a:gd name="T15" fmla="*/ 234 h 254"/>
                  <a:gd name="T16" fmla="*/ 344 w 616"/>
                  <a:gd name="T17" fmla="*/ 224 h 254"/>
                  <a:gd name="T18" fmla="*/ 568 w 616"/>
                  <a:gd name="T19" fmla="*/ 76 h 254"/>
                  <a:gd name="T20" fmla="*/ 584 w 616"/>
                  <a:gd name="T21" fmla="*/ 64 h 254"/>
                  <a:gd name="T22" fmla="*/ 596 w 616"/>
                  <a:gd name="T23" fmla="*/ 50 h 254"/>
                  <a:gd name="T24" fmla="*/ 596 w 616"/>
                  <a:gd name="T25" fmla="*/ 44 h 254"/>
                  <a:gd name="T26" fmla="*/ 592 w 616"/>
                  <a:gd name="T27" fmla="*/ 28 h 254"/>
                  <a:gd name="T28" fmla="*/ 588 w 616"/>
                  <a:gd name="T29" fmla="*/ 24 h 254"/>
                  <a:gd name="T30" fmla="*/ 572 w 616"/>
                  <a:gd name="T31" fmla="*/ 18 h 254"/>
                  <a:gd name="T32" fmla="*/ 548 w 616"/>
                  <a:gd name="T33" fmla="*/ 24 h 254"/>
                  <a:gd name="T34" fmla="*/ 520 w 616"/>
                  <a:gd name="T35" fmla="*/ 38 h 254"/>
                  <a:gd name="T36" fmla="*/ 502 w 616"/>
                  <a:gd name="T37" fmla="*/ 50 h 254"/>
                  <a:gd name="T38" fmla="*/ 438 w 616"/>
                  <a:gd name="T39" fmla="*/ 82 h 254"/>
                  <a:gd name="T40" fmla="*/ 390 w 616"/>
                  <a:gd name="T41" fmla="*/ 100 h 254"/>
                  <a:gd name="T42" fmla="*/ 360 w 616"/>
                  <a:gd name="T43" fmla="*/ 104 h 254"/>
                  <a:gd name="T44" fmla="*/ 368 w 616"/>
                  <a:gd name="T45" fmla="*/ 86 h 254"/>
                  <a:gd name="T46" fmla="*/ 388 w 616"/>
                  <a:gd name="T47" fmla="*/ 82 h 254"/>
                  <a:gd name="T48" fmla="*/ 434 w 616"/>
                  <a:gd name="T49" fmla="*/ 64 h 254"/>
                  <a:gd name="T50" fmla="*/ 494 w 616"/>
                  <a:gd name="T51" fmla="*/ 32 h 254"/>
                  <a:gd name="T52" fmla="*/ 510 w 616"/>
                  <a:gd name="T53" fmla="*/ 24 h 254"/>
                  <a:gd name="T54" fmla="*/ 534 w 616"/>
                  <a:gd name="T55" fmla="*/ 10 h 254"/>
                  <a:gd name="T56" fmla="*/ 564 w 616"/>
                  <a:gd name="T57" fmla="*/ 0 h 254"/>
                  <a:gd name="T58" fmla="*/ 586 w 616"/>
                  <a:gd name="T59" fmla="*/ 2 h 254"/>
                  <a:gd name="T60" fmla="*/ 600 w 616"/>
                  <a:gd name="T61" fmla="*/ 10 h 254"/>
                  <a:gd name="T62" fmla="*/ 606 w 616"/>
                  <a:gd name="T63" fmla="*/ 16 h 254"/>
                  <a:gd name="T64" fmla="*/ 614 w 616"/>
                  <a:gd name="T65" fmla="*/ 32 h 254"/>
                  <a:gd name="T66" fmla="*/ 614 w 616"/>
                  <a:gd name="T67" fmla="*/ 48 h 254"/>
                  <a:gd name="T68" fmla="*/ 612 w 616"/>
                  <a:gd name="T69" fmla="*/ 58 h 254"/>
                  <a:gd name="T70" fmla="*/ 594 w 616"/>
                  <a:gd name="T71" fmla="*/ 80 h 254"/>
                  <a:gd name="T72" fmla="*/ 578 w 616"/>
                  <a:gd name="T73" fmla="*/ 92 h 254"/>
                  <a:gd name="T74" fmla="*/ 354 w 616"/>
                  <a:gd name="T75" fmla="*/ 238 h 254"/>
                  <a:gd name="T76" fmla="*/ 340 w 616"/>
                  <a:gd name="T77" fmla="*/ 246 h 254"/>
                  <a:gd name="T78" fmla="*/ 304 w 616"/>
                  <a:gd name="T7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254">
                    <a:moveTo>
                      <a:pt x="304" y="254"/>
                    </a:moveTo>
                    <a:lnTo>
                      <a:pt x="304" y="254"/>
                    </a:lnTo>
                    <a:lnTo>
                      <a:pt x="284" y="250"/>
                    </a:lnTo>
                    <a:lnTo>
                      <a:pt x="266" y="246"/>
                    </a:lnTo>
                    <a:lnTo>
                      <a:pt x="246" y="238"/>
                    </a:lnTo>
                    <a:lnTo>
                      <a:pt x="78" y="178"/>
                    </a:lnTo>
                    <a:lnTo>
                      <a:pt x="0" y="178"/>
                    </a:lnTo>
                    <a:lnTo>
                      <a:pt x="0" y="160"/>
                    </a:lnTo>
                    <a:lnTo>
                      <a:pt x="82" y="160"/>
                    </a:lnTo>
                    <a:lnTo>
                      <a:pt x="254" y="222"/>
                    </a:lnTo>
                    <a:lnTo>
                      <a:pt x="254" y="222"/>
                    </a:lnTo>
                    <a:lnTo>
                      <a:pt x="270" y="228"/>
                    </a:lnTo>
                    <a:lnTo>
                      <a:pt x="286" y="234"/>
                    </a:lnTo>
                    <a:lnTo>
                      <a:pt x="304" y="236"/>
                    </a:lnTo>
                    <a:lnTo>
                      <a:pt x="304" y="236"/>
                    </a:lnTo>
                    <a:lnTo>
                      <a:pt x="320" y="234"/>
                    </a:lnTo>
                    <a:lnTo>
                      <a:pt x="332" y="230"/>
                    </a:lnTo>
                    <a:lnTo>
                      <a:pt x="344" y="224"/>
                    </a:lnTo>
                    <a:lnTo>
                      <a:pt x="568" y="76"/>
                    </a:lnTo>
                    <a:lnTo>
                      <a:pt x="568" y="76"/>
                    </a:lnTo>
                    <a:lnTo>
                      <a:pt x="576" y="72"/>
                    </a:lnTo>
                    <a:lnTo>
                      <a:pt x="584" y="64"/>
                    </a:lnTo>
                    <a:lnTo>
                      <a:pt x="592" y="56"/>
                    </a:lnTo>
                    <a:lnTo>
                      <a:pt x="596" y="50"/>
                    </a:lnTo>
                    <a:lnTo>
                      <a:pt x="596" y="44"/>
                    </a:lnTo>
                    <a:lnTo>
                      <a:pt x="596" y="44"/>
                    </a:lnTo>
                    <a:lnTo>
                      <a:pt x="596" y="36"/>
                    </a:lnTo>
                    <a:lnTo>
                      <a:pt x="592" y="28"/>
                    </a:lnTo>
                    <a:lnTo>
                      <a:pt x="592" y="28"/>
                    </a:lnTo>
                    <a:lnTo>
                      <a:pt x="588" y="24"/>
                    </a:lnTo>
                    <a:lnTo>
                      <a:pt x="584" y="20"/>
                    </a:lnTo>
                    <a:lnTo>
                      <a:pt x="572" y="18"/>
                    </a:lnTo>
                    <a:lnTo>
                      <a:pt x="560" y="20"/>
                    </a:lnTo>
                    <a:lnTo>
                      <a:pt x="548" y="24"/>
                    </a:lnTo>
                    <a:lnTo>
                      <a:pt x="528" y="32"/>
                    </a:lnTo>
                    <a:lnTo>
                      <a:pt x="520" y="38"/>
                    </a:lnTo>
                    <a:lnTo>
                      <a:pt x="520" y="38"/>
                    </a:lnTo>
                    <a:lnTo>
                      <a:pt x="502" y="50"/>
                    </a:lnTo>
                    <a:lnTo>
                      <a:pt x="462" y="70"/>
                    </a:lnTo>
                    <a:lnTo>
                      <a:pt x="438" y="82"/>
                    </a:lnTo>
                    <a:lnTo>
                      <a:pt x="414" y="92"/>
                    </a:lnTo>
                    <a:lnTo>
                      <a:pt x="390" y="100"/>
                    </a:lnTo>
                    <a:lnTo>
                      <a:pt x="370" y="104"/>
                    </a:lnTo>
                    <a:lnTo>
                      <a:pt x="360" y="104"/>
                    </a:lnTo>
                    <a:lnTo>
                      <a:pt x="360" y="86"/>
                    </a:lnTo>
                    <a:lnTo>
                      <a:pt x="368" y="86"/>
                    </a:lnTo>
                    <a:lnTo>
                      <a:pt x="368" y="86"/>
                    </a:lnTo>
                    <a:lnTo>
                      <a:pt x="388" y="82"/>
                    </a:lnTo>
                    <a:lnTo>
                      <a:pt x="410" y="74"/>
                    </a:lnTo>
                    <a:lnTo>
                      <a:pt x="434" y="64"/>
                    </a:lnTo>
                    <a:lnTo>
                      <a:pt x="456" y="54"/>
                    </a:lnTo>
                    <a:lnTo>
                      <a:pt x="494" y="32"/>
                    </a:lnTo>
                    <a:lnTo>
                      <a:pt x="510" y="24"/>
                    </a:lnTo>
                    <a:lnTo>
                      <a:pt x="510" y="24"/>
                    </a:lnTo>
                    <a:lnTo>
                      <a:pt x="522" y="16"/>
                    </a:lnTo>
                    <a:lnTo>
                      <a:pt x="534" y="10"/>
                    </a:lnTo>
                    <a:lnTo>
                      <a:pt x="548" y="4"/>
                    </a:lnTo>
                    <a:lnTo>
                      <a:pt x="564" y="0"/>
                    </a:lnTo>
                    <a:lnTo>
                      <a:pt x="578" y="0"/>
                    </a:lnTo>
                    <a:lnTo>
                      <a:pt x="586" y="2"/>
                    </a:lnTo>
                    <a:lnTo>
                      <a:pt x="594" y="6"/>
                    </a:lnTo>
                    <a:lnTo>
                      <a:pt x="600" y="10"/>
                    </a:lnTo>
                    <a:lnTo>
                      <a:pt x="606" y="16"/>
                    </a:lnTo>
                    <a:lnTo>
                      <a:pt x="606" y="16"/>
                    </a:lnTo>
                    <a:lnTo>
                      <a:pt x="612" y="24"/>
                    </a:lnTo>
                    <a:lnTo>
                      <a:pt x="614" y="32"/>
                    </a:lnTo>
                    <a:lnTo>
                      <a:pt x="616" y="40"/>
                    </a:lnTo>
                    <a:lnTo>
                      <a:pt x="614" y="48"/>
                    </a:lnTo>
                    <a:lnTo>
                      <a:pt x="614" y="48"/>
                    </a:lnTo>
                    <a:lnTo>
                      <a:pt x="612" y="58"/>
                    </a:lnTo>
                    <a:lnTo>
                      <a:pt x="606" y="66"/>
                    </a:lnTo>
                    <a:lnTo>
                      <a:pt x="594" y="80"/>
                    </a:lnTo>
                    <a:lnTo>
                      <a:pt x="582" y="88"/>
                    </a:lnTo>
                    <a:lnTo>
                      <a:pt x="578" y="92"/>
                    </a:lnTo>
                    <a:lnTo>
                      <a:pt x="354" y="238"/>
                    </a:lnTo>
                    <a:lnTo>
                      <a:pt x="354" y="238"/>
                    </a:lnTo>
                    <a:lnTo>
                      <a:pt x="350" y="242"/>
                    </a:lnTo>
                    <a:lnTo>
                      <a:pt x="340" y="246"/>
                    </a:lnTo>
                    <a:lnTo>
                      <a:pt x="324" y="252"/>
                    </a:lnTo>
                    <a:lnTo>
                      <a:pt x="304" y="254"/>
                    </a:lnTo>
                    <a:lnTo>
                      <a:pt x="304" y="254"/>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16">
                <a:extLst>
                  <a:ext uri="{FF2B5EF4-FFF2-40B4-BE49-F238E27FC236}">
                    <a16:creationId xmlns:a16="http://schemas.microsoft.com/office/drawing/2014/main" id="{D331E1F6-68EF-4A92-93C9-2D4F768B3EFD}"/>
                  </a:ext>
                </a:extLst>
              </p:cNvPr>
              <p:cNvSpPr>
                <a:spLocks noEditPoints="1"/>
              </p:cNvSpPr>
              <p:nvPr/>
            </p:nvSpPr>
            <p:spPr bwMode="auto">
              <a:xfrm>
                <a:off x="3133" y="3428"/>
                <a:ext cx="144" cy="288"/>
              </a:xfrm>
              <a:custGeom>
                <a:avLst/>
                <a:gdLst>
                  <a:gd name="T0" fmla="*/ 144 w 144"/>
                  <a:gd name="T1" fmla="*/ 288 h 288"/>
                  <a:gd name="T2" fmla="*/ 0 w 144"/>
                  <a:gd name="T3" fmla="*/ 288 h 288"/>
                  <a:gd name="T4" fmla="*/ 0 w 144"/>
                  <a:gd name="T5" fmla="*/ 0 h 288"/>
                  <a:gd name="T6" fmla="*/ 144 w 144"/>
                  <a:gd name="T7" fmla="*/ 0 h 288"/>
                  <a:gd name="T8" fmla="*/ 144 w 144"/>
                  <a:gd name="T9" fmla="*/ 288 h 288"/>
                  <a:gd name="T10" fmla="*/ 18 w 144"/>
                  <a:gd name="T11" fmla="*/ 270 h 288"/>
                  <a:gd name="T12" fmla="*/ 126 w 144"/>
                  <a:gd name="T13" fmla="*/ 270 h 288"/>
                  <a:gd name="T14" fmla="*/ 126 w 144"/>
                  <a:gd name="T15" fmla="*/ 18 h 288"/>
                  <a:gd name="T16" fmla="*/ 18 w 144"/>
                  <a:gd name="T17" fmla="*/ 18 h 288"/>
                  <a:gd name="T18" fmla="*/ 18 w 144"/>
                  <a:gd name="T19" fmla="*/ 27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88">
                    <a:moveTo>
                      <a:pt x="144" y="288"/>
                    </a:moveTo>
                    <a:lnTo>
                      <a:pt x="0" y="288"/>
                    </a:lnTo>
                    <a:lnTo>
                      <a:pt x="0" y="0"/>
                    </a:lnTo>
                    <a:lnTo>
                      <a:pt x="144" y="0"/>
                    </a:lnTo>
                    <a:lnTo>
                      <a:pt x="144" y="288"/>
                    </a:lnTo>
                    <a:close/>
                    <a:moveTo>
                      <a:pt x="18" y="270"/>
                    </a:moveTo>
                    <a:lnTo>
                      <a:pt x="126" y="270"/>
                    </a:lnTo>
                    <a:lnTo>
                      <a:pt x="126" y="18"/>
                    </a:lnTo>
                    <a:lnTo>
                      <a:pt x="18" y="18"/>
                    </a:lnTo>
                    <a:lnTo>
                      <a:pt x="18" y="27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17">
                <a:extLst>
                  <a:ext uri="{FF2B5EF4-FFF2-40B4-BE49-F238E27FC236}">
                    <a16:creationId xmlns:a16="http://schemas.microsoft.com/office/drawing/2014/main" id="{4E96DEF9-448D-47A8-9590-58C7207742FD}"/>
                  </a:ext>
                </a:extLst>
              </p:cNvPr>
              <p:cNvSpPr>
                <a:spLocks noChangeArrowheads="1"/>
              </p:cNvSpPr>
              <p:nvPr/>
            </p:nvSpPr>
            <p:spPr bwMode="auto">
              <a:xfrm>
                <a:off x="3197" y="3522"/>
                <a:ext cx="18" cy="17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18">
                <a:extLst>
                  <a:ext uri="{FF2B5EF4-FFF2-40B4-BE49-F238E27FC236}">
                    <a16:creationId xmlns:a16="http://schemas.microsoft.com/office/drawing/2014/main" id="{A7DC70E6-AAC1-401C-AA15-3DD6C7765FF5}"/>
                  </a:ext>
                </a:extLst>
              </p:cNvPr>
              <p:cNvSpPr>
                <a:spLocks/>
              </p:cNvSpPr>
              <p:nvPr/>
            </p:nvSpPr>
            <p:spPr bwMode="auto">
              <a:xfrm>
                <a:off x="3545" y="3230"/>
                <a:ext cx="76" cy="136"/>
              </a:xfrm>
              <a:custGeom>
                <a:avLst/>
                <a:gdLst>
                  <a:gd name="T0" fmla="*/ 24 w 76"/>
                  <a:gd name="T1" fmla="*/ 136 h 136"/>
                  <a:gd name="T2" fmla="*/ 14 w 76"/>
                  <a:gd name="T3" fmla="*/ 134 h 136"/>
                  <a:gd name="T4" fmla="*/ 2 w 76"/>
                  <a:gd name="T5" fmla="*/ 122 h 136"/>
                  <a:gd name="T6" fmla="*/ 0 w 76"/>
                  <a:gd name="T7" fmla="*/ 98 h 136"/>
                  <a:gd name="T8" fmla="*/ 18 w 76"/>
                  <a:gd name="T9" fmla="*/ 112 h 136"/>
                  <a:gd name="T10" fmla="*/ 20 w 76"/>
                  <a:gd name="T11" fmla="*/ 116 h 136"/>
                  <a:gd name="T12" fmla="*/ 52 w 76"/>
                  <a:gd name="T13" fmla="*/ 118 h 136"/>
                  <a:gd name="T14" fmla="*/ 56 w 76"/>
                  <a:gd name="T15" fmla="*/ 116 h 136"/>
                  <a:gd name="T16" fmla="*/ 58 w 76"/>
                  <a:gd name="T17" fmla="*/ 82 h 136"/>
                  <a:gd name="T18" fmla="*/ 56 w 76"/>
                  <a:gd name="T19" fmla="*/ 78 h 136"/>
                  <a:gd name="T20" fmla="*/ 24 w 76"/>
                  <a:gd name="T21" fmla="*/ 76 h 136"/>
                  <a:gd name="T22" fmla="*/ 14 w 76"/>
                  <a:gd name="T23" fmla="*/ 76 h 136"/>
                  <a:gd name="T24" fmla="*/ 2 w 76"/>
                  <a:gd name="T25" fmla="*/ 62 h 136"/>
                  <a:gd name="T26" fmla="*/ 0 w 76"/>
                  <a:gd name="T27" fmla="*/ 24 h 136"/>
                  <a:gd name="T28" fmla="*/ 2 w 76"/>
                  <a:gd name="T29" fmla="*/ 14 h 136"/>
                  <a:gd name="T30" fmla="*/ 14 w 76"/>
                  <a:gd name="T31" fmla="*/ 2 h 136"/>
                  <a:gd name="T32" fmla="*/ 52 w 76"/>
                  <a:gd name="T33" fmla="*/ 0 h 136"/>
                  <a:gd name="T34" fmla="*/ 62 w 76"/>
                  <a:gd name="T35" fmla="*/ 2 h 136"/>
                  <a:gd name="T36" fmla="*/ 74 w 76"/>
                  <a:gd name="T37" fmla="*/ 14 h 136"/>
                  <a:gd name="T38" fmla="*/ 76 w 76"/>
                  <a:gd name="T39" fmla="*/ 38 h 136"/>
                  <a:gd name="T40" fmla="*/ 58 w 76"/>
                  <a:gd name="T41" fmla="*/ 24 h 136"/>
                  <a:gd name="T42" fmla="*/ 56 w 76"/>
                  <a:gd name="T43" fmla="*/ 20 h 136"/>
                  <a:gd name="T44" fmla="*/ 24 w 76"/>
                  <a:gd name="T45" fmla="*/ 18 h 136"/>
                  <a:gd name="T46" fmla="*/ 20 w 76"/>
                  <a:gd name="T47" fmla="*/ 20 h 136"/>
                  <a:gd name="T48" fmla="*/ 18 w 76"/>
                  <a:gd name="T49" fmla="*/ 54 h 136"/>
                  <a:gd name="T50" fmla="*/ 20 w 76"/>
                  <a:gd name="T51" fmla="*/ 58 h 136"/>
                  <a:gd name="T52" fmla="*/ 52 w 76"/>
                  <a:gd name="T53" fmla="*/ 58 h 136"/>
                  <a:gd name="T54" fmla="*/ 62 w 76"/>
                  <a:gd name="T55" fmla="*/ 60 h 136"/>
                  <a:gd name="T56" fmla="*/ 74 w 76"/>
                  <a:gd name="T57" fmla="*/ 74 h 136"/>
                  <a:gd name="T58" fmla="*/ 76 w 76"/>
                  <a:gd name="T59" fmla="*/ 112 h 136"/>
                  <a:gd name="T60" fmla="*/ 74 w 76"/>
                  <a:gd name="T61" fmla="*/ 122 h 136"/>
                  <a:gd name="T62" fmla="*/ 62 w 76"/>
                  <a:gd name="T63" fmla="*/ 134 h 136"/>
                  <a:gd name="T64" fmla="*/ 52 w 76"/>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36">
                    <a:moveTo>
                      <a:pt x="52" y="136"/>
                    </a:moveTo>
                    <a:lnTo>
                      <a:pt x="24" y="136"/>
                    </a:lnTo>
                    <a:lnTo>
                      <a:pt x="24" y="136"/>
                    </a:lnTo>
                    <a:lnTo>
                      <a:pt x="14" y="134"/>
                    </a:lnTo>
                    <a:lnTo>
                      <a:pt x="6" y="128"/>
                    </a:lnTo>
                    <a:lnTo>
                      <a:pt x="2" y="122"/>
                    </a:lnTo>
                    <a:lnTo>
                      <a:pt x="0" y="112"/>
                    </a:lnTo>
                    <a:lnTo>
                      <a:pt x="0" y="98"/>
                    </a:lnTo>
                    <a:lnTo>
                      <a:pt x="18" y="98"/>
                    </a:lnTo>
                    <a:lnTo>
                      <a:pt x="18" y="112"/>
                    </a:lnTo>
                    <a:lnTo>
                      <a:pt x="18" y="112"/>
                    </a:lnTo>
                    <a:lnTo>
                      <a:pt x="20" y="116"/>
                    </a:lnTo>
                    <a:lnTo>
                      <a:pt x="24" y="118"/>
                    </a:lnTo>
                    <a:lnTo>
                      <a:pt x="52" y="118"/>
                    </a:lnTo>
                    <a:lnTo>
                      <a:pt x="52" y="118"/>
                    </a:lnTo>
                    <a:lnTo>
                      <a:pt x="56" y="116"/>
                    </a:lnTo>
                    <a:lnTo>
                      <a:pt x="58" y="112"/>
                    </a:lnTo>
                    <a:lnTo>
                      <a:pt x="58" y="82"/>
                    </a:lnTo>
                    <a:lnTo>
                      <a:pt x="58" y="82"/>
                    </a:lnTo>
                    <a:lnTo>
                      <a:pt x="56" y="78"/>
                    </a:lnTo>
                    <a:lnTo>
                      <a:pt x="52" y="76"/>
                    </a:lnTo>
                    <a:lnTo>
                      <a:pt x="24" y="76"/>
                    </a:lnTo>
                    <a:lnTo>
                      <a:pt x="24" y="76"/>
                    </a:lnTo>
                    <a:lnTo>
                      <a:pt x="14" y="76"/>
                    </a:lnTo>
                    <a:lnTo>
                      <a:pt x="6" y="70"/>
                    </a:lnTo>
                    <a:lnTo>
                      <a:pt x="2" y="62"/>
                    </a:lnTo>
                    <a:lnTo>
                      <a:pt x="0" y="54"/>
                    </a:lnTo>
                    <a:lnTo>
                      <a:pt x="0" y="24"/>
                    </a:lnTo>
                    <a:lnTo>
                      <a:pt x="0" y="24"/>
                    </a:lnTo>
                    <a:lnTo>
                      <a:pt x="2" y="14"/>
                    </a:lnTo>
                    <a:lnTo>
                      <a:pt x="6" y="6"/>
                    </a:lnTo>
                    <a:lnTo>
                      <a:pt x="14" y="2"/>
                    </a:lnTo>
                    <a:lnTo>
                      <a:pt x="24" y="0"/>
                    </a:lnTo>
                    <a:lnTo>
                      <a:pt x="52" y="0"/>
                    </a:lnTo>
                    <a:lnTo>
                      <a:pt x="52" y="0"/>
                    </a:lnTo>
                    <a:lnTo>
                      <a:pt x="62" y="2"/>
                    </a:lnTo>
                    <a:lnTo>
                      <a:pt x="70" y="6"/>
                    </a:lnTo>
                    <a:lnTo>
                      <a:pt x="74" y="14"/>
                    </a:lnTo>
                    <a:lnTo>
                      <a:pt x="76" y="24"/>
                    </a:lnTo>
                    <a:lnTo>
                      <a:pt x="76" y="38"/>
                    </a:lnTo>
                    <a:lnTo>
                      <a:pt x="58" y="38"/>
                    </a:lnTo>
                    <a:lnTo>
                      <a:pt x="58" y="24"/>
                    </a:lnTo>
                    <a:lnTo>
                      <a:pt x="58" y="24"/>
                    </a:lnTo>
                    <a:lnTo>
                      <a:pt x="56" y="20"/>
                    </a:lnTo>
                    <a:lnTo>
                      <a:pt x="52" y="18"/>
                    </a:lnTo>
                    <a:lnTo>
                      <a:pt x="24" y="18"/>
                    </a:lnTo>
                    <a:lnTo>
                      <a:pt x="24" y="18"/>
                    </a:lnTo>
                    <a:lnTo>
                      <a:pt x="20" y="20"/>
                    </a:lnTo>
                    <a:lnTo>
                      <a:pt x="18" y="24"/>
                    </a:lnTo>
                    <a:lnTo>
                      <a:pt x="18" y="54"/>
                    </a:lnTo>
                    <a:lnTo>
                      <a:pt x="18" y="54"/>
                    </a:lnTo>
                    <a:lnTo>
                      <a:pt x="20" y="58"/>
                    </a:lnTo>
                    <a:lnTo>
                      <a:pt x="24" y="58"/>
                    </a:lnTo>
                    <a:lnTo>
                      <a:pt x="52" y="58"/>
                    </a:lnTo>
                    <a:lnTo>
                      <a:pt x="52" y="58"/>
                    </a:lnTo>
                    <a:lnTo>
                      <a:pt x="62" y="60"/>
                    </a:lnTo>
                    <a:lnTo>
                      <a:pt x="70" y="66"/>
                    </a:lnTo>
                    <a:lnTo>
                      <a:pt x="74" y="74"/>
                    </a:lnTo>
                    <a:lnTo>
                      <a:pt x="76" y="82"/>
                    </a:lnTo>
                    <a:lnTo>
                      <a:pt x="76" y="112"/>
                    </a:lnTo>
                    <a:lnTo>
                      <a:pt x="76" y="112"/>
                    </a:lnTo>
                    <a:lnTo>
                      <a:pt x="74" y="122"/>
                    </a:lnTo>
                    <a:lnTo>
                      <a:pt x="70" y="128"/>
                    </a:lnTo>
                    <a:lnTo>
                      <a:pt x="62" y="134"/>
                    </a:lnTo>
                    <a:lnTo>
                      <a:pt x="52" y="136"/>
                    </a:lnTo>
                    <a:lnTo>
                      <a:pt x="52" y="136"/>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19">
                <a:extLst>
                  <a:ext uri="{FF2B5EF4-FFF2-40B4-BE49-F238E27FC236}">
                    <a16:creationId xmlns:a16="http://schemas.microsoft.com/office/drawing/2014/main" id="{6885AFA9-D32F-4564-8686-C2FFD5CE9A3A}"/>
                  </a:ext>
                </a:extLst>
              </p:cNvPr>
              <p:cNvSpPr>
                <a:spLocks noChangeArrowheads="1"/>
              </p:cNvSpPr>
              <p:nvPr/>
            </p:nvSpPr>
            <p:spPr bwMode="auto">
              <a:xfrm>
                <a:off x="3575" y="3222"/>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20">
                <a:extLst>
                  <a:ext uri="{FF2B5EF4-FFF2-40B4-BE49-F238E27FC236}">
                    <a16:creationId xmlns:a16="http://schemas.microsoft.com/office/drawing/2014/main" id="{77A7C53A-9AA9-404A-8F62-4588601A2787}"/>
                  </a:ext>
                </a:extLst>
              </p:cNvPr>
              <p:cNvSpPr>
                <a:spLocks noChangeArrowheads="1"/>
              </p:cNvSpPr>
              <p:nvPr/>
            </p:nvSpPr>
            <p:spPr bwMode="auto">
              <a:xfrm>
                <a:off x="3575" y="3356"/>
                <a:ext cx="18"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21">
                <a:extLst>
                  <a:ext uri="{FF2B5EF4-FFF2-40B4-BE49-F238E27FC236}">
                    <a16:creationId xmlns:a16="http://schemas.microsoft.com/office/drawing/2014/main" id="{600E7F3B-58B5-4650-A3E6-DBAD4C9F4ED3}"/>
                  </a:ext>
                </a:extLst>
              </p:cNvPr>
              <p:cNvSpPr>
                <a:spLocks noEditPoints="1"/>
              </p:cNvSpPr>
              <p:nvPr/>
            </p:nvSpPr>
            <p:spPr bwMode="auto">
              <a:xfrm>
                <a:off x="3399" y="3114"/>
                <a:ext cx="368" cy="368"/>
              </a:xfrm>
              <a:custGeom>
                <a:avLst/>
                <a:gdLst>
                  <a:gd name="T0" fmla="*/ 166 w 368"/>
                  <a:gd name="T1" fmla="*/ 366 h 368"/>
                  <a:gd name="T2" fmla="*/ 112 w 368"/>
                  <a:gd name="T3" fmla="*/ 352 h 368"/>
                  <a:gd name="T4" fmla="*/ 68 w 368"/>
                  <a:gd name="T5" fmla="*/ 326 h 368"/>
                  <a:gd name="T6" fmla="*/ 32 w 368"/>
                  <a:gd name="T7" fmla="*/ 286 h 368"/>
                  <a:gd name="T8" fmla="*/ 8 w 368"/>
                  <a:gd name="T9" fmla="*/ 238 h 368"/>
                  <a:gd name="T10" fmla="*/ 0 w 368"/>
                  <a:gd name="T11" fmla="*/ 184 h 368"/>
                  <a:gd name="T12" fmla="*/ 4 w 368"/>
                  <a:gd name="T13" fmla="*/ 146 h 368"/>
                  <a:gd name="T14" fmla="*/ 22 w 368"/>
                  <a:gd name="T15" fmla="*/ 96 h 368"/>
                  <a:gd name="T16" fmla="*/ 54 w 368"/>
                  <a:gd name="T17" fmla="*/ 54 h 368"/>
                  <a:gd name="T18" fmla="*/ 96 w 368"/>
                  <a:gd name="T19" fmla="*/ 22 h 368"/>
                  <a:gd name="T20" fmla="*/ 148 w 368"/>
                  <a:gd name="T21" fmla="*/ 4 h 368"/>
                  <a:gd name="T22" fmla="*/ 184 w 368"/>
                  <a:gd name="T23" fmla="*/ 0 h 368"/>
                  <a:gd name="T24" fmla="*/ 238 w 368"/>
                  <a:gd name="T25" fmla="*/ 8 h 368"/>
                  <a:gd name="T26" fmla="*/ 286 w 368"/>
                  <a:gd name="T27" fmla="*/ 32 h 368"/>
                  <a:gd name="T28" fmla="*/ 326 w 368"/>
                  <a:gd name="T29" fmla="*/ 68 h 368"/>
                  <a:gd name="T30" fmla="*/ 354 w 368"/>
                  <a:gd name="T31" fmla="*/ 112 h 368"/>
                  <a:gd name="T32" fmla="*/ 366 w 368"/>
                  <a:gd name="T33" fmla="*/ 166 h 368"/>
                  <a:gd name="T34" fmla="*/ 366 w 368"/>
                  <a:gd name="T35" fmla="*/ 202 h 368"/>
                  <a:gd name="T36" fmla="*/ 354 w 368"/>
                  <a:gd name="T37" fmla="*/ 256 h 368"/>
                  <a:gd name="T38" fmla="*/ 326 w 368"/>
                  <a:gd name="T39" fmla="*/ 300 h 368"/>
                  <a:gd name="T40" fmla="*/ 286 w 368"/>
                  <a:gd name="T41" fmla="*/ 336 h 368"/>
                  <a:gd name="T42" fmla="*/ 238 w 368"/>
                  <a:gd name="T43" fmla="*/ 360 h 368"/>
                  <a:gd name="T44" fmla="*/ 184 w 368"/>
                  <a:gd name="T45" fmla="*/ 368 h 368"/>
                  <a:gd name="T46" fmla="*/ 184 w 368"/>
                  <a:gd name="T47" fmla="*/ 18 h 368"/>
                  <a:gd name="T48" fmla="*/ 134 w 368"/>
                  <a:gd name="T49" fmla="*/ 26 h 368"/>
                  <a:gd name="T50" fmla="*/ 92 w 368"/>
                  <a:gd name="T51" fmla="*/ 46 h 368"/>
                  <a:gd name="T52" fmla="*/ 56 w 368"/>
                  <a:gd name="T53" fmla="*/ 78 h 368"/>
                  <a:gd name="T54" fmla="*/ 32 w 368"/>
                  <a:gd name="T55" fmla="*/ 120 h 368"/>
                  <a:gd name="T56" fmla="*/ 20 w 368"/>
                  <a:gd name="T57" fmla="*/ 166 h 368"/>
                  <a:gd name="T58" fmla="*/ 20 w 368"/>
                  <a:gd name="T59" fmla="*/ 200 h 368"/>
                  <a:gd name="T60" fmla="*/ 32 w 368"/>
                  <a:gd name="T61" fmla="*/ 248 h 368"/>
                  <a:gd name="T62" fmla="*/ 56 w 368"/>
                  <a:gd name="T63" fmla="*/ 290 h 368"/>
                  <a:gd name="T64" fmla="*/ 92 w 368"/>
                  <a:gd name="T65" fmla="*/ 322 h 368"/>
                  <a:gd name="T66" fmla="*/ 134 w 368"/>
                  <a:gd name="T67" fmla="*/ 342 h 368"/>
                  <a:gd name="T68" fmla="*/ 184 w 368"/>
                  <a:gd name="T69" fmla="*/ 350 h 368"/>
                  <a:gd name="T70" fmla="*/ 218 w 368"/>
                  <a:gd name="T71" fmla="*/ 346 h 368"/>
                  <a:gd name="T72" fmla="*/ 262 w 368"/>
                  <a:gd name="T73" fmla="*/ 330 h 368"/>
                  <a:gd name="T74" fmla="*/ 302 w 368"/>
                  <a:gd name="T75" fmla="*/ 300 h 368"/>
                  <a:gd name="T76" fmla="*/ 330 w 368"/>
                  <a:gd name="T77" fmla="*/ 262 h 368"/>
                  <a:gd name="T78" fmla="*/ 346 w 368"/>
                  <a:gd name="T79" fmla="*/ 218 h 368"/>
                  <a:gd name="T80" fmla="*/ 350 w 368"/>
                  <a:gd name="T81" fmla="*/ 184 h 368"/>
                  <a:gd name="T82" fmla="*/ 342 w 368"/>
                  <a:gd name="T83" fmla="*/ 134 h 368"/>
                  <a:gd name="T84" fmla="*/ 322 w 368"/>
                  <a:gd name="T85" fmla="*/ 92 h 368"/>
                  <a:gd name="T86" fmla="*/ 290 w 368"/>
                  <a:gd name="T87" fmla="*/ 56 h 368"/>
                  <a:gd name="T88" fmla="*/ 248 w 368"/>
                  <a:gd name="T89" fmla="*/ 32 h 368"/>
                  <a:gd name="T90" fmla="*/ 200 w 368"/>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 h="368">
                    <a:moveTo>
                      <a:pt x="184" y="368"/>
                    </a:moveTo>
                    <a:lnTo>
                      <a:pt x="184" y="368"/>
                    </a:lnTo>
                    <a:lnTo>
                      <a:pt x="166" y="366"/>
                    </a:lnTo>
                    <a:lnTo>
                      <a:pt x="148" y="364"/>
                    </a:lnTo>
                    <a:lnTo>
                      <a:pt x="130" y="360"/>
                    </a:lnTo>
                    <a:lnTo>
                      <a:pt x="112" y="352"/>
                    </a:lnTo>
                    <a:lnTo>
                      <a:pt x="96" y="346"/>
                    </a:lnTo>
                    <a:lnTo>
                      <a:pt x="82" y="336"/>
                    </a:lnTo>
                    <a:lnTo>
                      <a:pt x="68" y="326"/>
                    </a:lnTo>
                    <a:lnTo>
                      <a:pt x="54" y="314"/>
                    </a:lnTo>
                    <a:lnTo>
                      <a:pt x="42" y="300"/>
                    </a:lnTo>
                    <a:lnTo>
                      <a:pt x="32" y="286"/>
                    </a:lnTo>
                    <a:lnTo>
                      <a:pt x="22" y="272"/>
                    </a:lnTo>
                    <a:lnTo>
                      <a:pt x="14" y="256"/>
                    </a:lnTo>
                    <a:lnTo>
                      <a:pt x="8" y="238"/>
                    </a:lnTo>
                    <a:lnTo>
                      <a:pt x="4" y="220"/>
                    </a:lnTo>
                    <a:lnTo>
                      <a:pt x="2" y="202"/>
                    </a:lnTo>
                    <a:lnTo>
                      <a:pt x="0" y="184"/>
                    </a:lnTo>
                    <a:lnTo>
                      <a:pt x="0" y="184"/>
                    </a:lnTo>
                    <a:lnTo>
                      <a:pt x="2" y="166"/>
                    </a:lnTo>
                    <a:lnTo>
                      <a:pt x="4" y="146"/>
                    </a:lnTo>
                    <a:lnTo>
                      <a:pt x="8" y="130"/>
                    </a:lnTo>
                    <a:lnTo>
                      <a:pt x="14" y="112"/>
                    </a:lnTo>
                    <a:lnTo>
                      <a:pt x="22" y="96"/>
                    </a:lnTo>
                    <a:lnTo>
                      <a:pt x="32" y="82"/>
                    </a:lnTo>
                    <a:lnTo>
                      <a:pt x="42" y="68"/>
                    </a:lnTo>
                    <a:lnTo>
                      <a:pt x="54" y="54"/>
                    </a:lnTo>
                    <a:lnTo>
                      <a:pt x="68" y="42"/>
                    </a:lnTo>
                    <a:lnTo>
                      <a:pt x="82" y="32"/>
                    </a:lnTo>
                    <a:lnTo>
                      <a:pt x="96" y="22"/>
                    </a:lnTo>
                    <a:lnTo>
                      <a:pt x="112" y="14"/>
                    </a:lnTo>
                    <a:lnTo>
                      <a:pt x="130" y="8"/>
                    </a:lnTo>
                    <a:lnTo>
                      <a:pt x="148" y="4"/>
                    </a:lnTo>
                    <a:lnTo>
                      <a:pt x="166" y="2"/>
                    </a:lnTo>
                    <a:lnTo>
                      <a:pt x="184" y="0"/>
                    </a:lnTo>
                    <a:lnTo>
                      <a:pt x="184" y="0"/>
                    </a:lnTo>
                    <a:lnTo>
                      <a:pt x="202" y="2"/>
                    </a:lnTo>
                    <a:lnTo>
                      <a:pt x="220" y="4"/>
                    </a:lnTo>
                    <a:lnTo>
                      <a:pt x="238" y="8"/>
                    </a:lnTo>
                    <a:lnTo>
                      <a:pt x="256" y="14"/>
                    </a:lnTo>
                    <a:lnTo>
                      <a:pt x="272" y="22"/>
                    </a:lnTo>
                    <a:lnTo>
                      <a:pt x="286" y="32"/>
                    </a:lnTo>
                    <a:lnTo>
                      <a:pt x="300" y="42"/>
                    </a:lnTo>
                    <a:lnTo>
                      <a:pt x="314" y="54"/>
                    </a:lnTo>
                    <a:lnTo>
                      <a:pt x="326" y="68"/>
                    </a:lnTo>
                    <a:lnTo>
                      <a:pt x="336" y="82"/>
                    </a:lnTo>
                    <a:lnTo>
                      <a:pt x="346" y="96"/>
                    </a:lnTo>
                    <a:lnTo>
                      <a:pt x="354" y="112"/>
                    </a:lnTo>
                    <a:lnTo>
                      <a:pt x="360" y="130"/>
                    </a:lnTo>
                    <a:lnTo>
                      <a:pt x="364" y="146"/>
                    </a:lnTo>
                    <a:lnTo>
                      <a:pt x="366" y="166"/>
                    </a:lnTo>
                    <a:lnTo>
                      <a:pt x="368" y="184"/>
                    </a:lnTo>
                    <a:lnTo>
                      <a:pt x="368" y="184"/>
                    </a:lnTo>
                    <a:lnTo>
                      <a:pt x="366" y="202"/>
                    </a:lnTo>
                    <a:lnTo>
                      <a:pt x="364" y="220"/>
                    </a:lnTo>
                    <a:lnTo>
                      <a:pt x="360" y="238"/>
                    </a:lnTo>
                    <a:lnTo>
                      <a:pt x="354" y="256"/>
                    </a:lnTo>
                    <a:lnTo>
                      <a:pt x="346" y="272"/>
                    </a:lnTo>
                    <a:lnTo>
                      <a:pt x="336" y="286"/>
                    </a:lnTo>
                    <a:lnTo>
                      <a:pt x="326" y="300"/>
                    </a:lnTo>
                    <a:lnTo>
                      <a:pt x="314" y="314"/>
                    </a:lnTo>
                    <a:lnTo>
                      <a:pt x="300" y="326"/>
                    </a:lnTo>
                    <a:lnTo>
                      <a:pt x="286" y="336"/>
                    </a:lnTo>
                    <a:lnTo>
                      <a:pt x="272" y="346"/>
                    </a:lnTo>
                    <a:lnTo>
                      <a:pt x="256" y="352"/>
                    </a:lnTo>
                    <a:lnTo>
                      <a:pt x="238" y="360"/>
                    </a:lnTo>
                    <a:lnTo>
                      <a:pt x="220" y="364"/>
                    </a:lnTo>
                    <a:lnTo>
                      <a:pt x="202" y="366"/>
                    </a:lnTo>
                    <a:lnTo>
                      <a:pt x="184" y="368"/>
                    </a:lnTo>
                    <a:lnTo>
                      <a:pt x="184" y="368"/>
                    </a:lnTo>
                    <a:close/>
                    <a:moveTo>
                      <a:pt x="184" y="18"/>
                    </a:moveTo>
                    <a:lnTo>
                      <a:pt x="184" y="18"/>
                    </a:lnTo>
                    <a:lnTo>
                      <a:pt x="168" y="20"/>
                    </a:lnTo>
                    <a:lnTo>
                      <a:pt x="150" y="22"/>
                    </a:lnTo>
                    <a:lnTo>
                      <a:pt x="134" y="26"/>
                    </a:lnTo>
                    <a:lnTo>
                      <a:pt x="120" y="32"/>
                    </a:lnTo>
                    <a:lnTo>
                      <a:pt x="106" y="38"/>
                    </a:lnTo>
                    <a:lnTo>
                      <a:pt x="92" y="46"/>
                    </a:lnTo>
                    <a:lnTo>
                      <a:pt x="78" y="56"/>
                    </a:lnTo>
                    <a:lnTo>
                      <a:pt x="68" y="66"/>
                    </a:lnTo>
                    <a:lnTo>
                      <a:pt x="56" y="78"/>
                    </a:lnTo>
                    <a:lnTo>
                      <a:pt x="46" y="92"/>
                    </a:lnTo>
                    <a:lnTo>
                      <a:pt x="38" y="106"/>
                    </a:lnTo>
                    <a:lnTo>
                      <a:pt x="32" y="120"/>
                    </a:lnTo>
                    <a:lnTo>
                      <a:pt x="26" y="134"/>
                    </a:lnTo>
                    <a:lnTo>
                      <a:pt x="22" y="150"/>
                    </a:lnTo>
                    <a:lnTo>
                      <a:pt x="20" y="166"/>
                    </a:lnTo>
                    <a:lnTo>
                      <a:pt x="18" y="184"/>
                    </a:lnTo>
                    <a:lnTo>
                      <a:pt x="18" y="184"/>
                    </a:lnTo>
                    <a:lnTo>
                      <a:pt x="20" y="200"/>
                    </a:lnTo>
                    <a:lnTo>
                      <a:pt x="22" y="218"/>
                    </a:lnTo>
                    <a:lnTo>
                      <a:pt x="26" y="234"/>
                    </a:lnTo>
                    <a:lnTo>
                      <a:pt x="32" y="248"/>
                    </a:lnTo>
                    <a:lnTo>
                      <a:pt x="38" y="262"/>
                    </a:lnTo>
                    <a:lnTo>
                      <a:pt x="46" y="276"/>
                    </a:lnTo>
                    <a:lnTo>
                      <a:pt x="56" y="290"/>
                    </a:lnTo>
                    <a:lnTo>
                      <a:pt x="68" y="300"/>
                    </a:lnTo>
                    <a:lnTo>
                      <a:pt x="78" y="312"/>
                    </a:lnTo>
                    <a:lnTo>
                      <a:pt x="92" y="322"/>
                    </a:lnTo>
                    <a:lnTo>
                      <a:pt x="106" y="330"/>
                    </a:lnTo>
                    <a:lnTo>
                      <a:pt x="120" y="336"/>
                    </a:lnTo>
                    <a:lnTo>
                      <a:pt x="134" y="342"/>
                    </a:lnTo>
                    <a:lnTo>
                      <a:pt x="150" y="346"/>
                    </a:lnTo>
                    <a:lnTo>
                      <a:pt x="168" y="348"/>
                    </a:lnTo>
                    <a:lnTo>
                      <a:pt x="184" y="350"/>
                    </a:lnTo>
                    <a:lnTo>
                      <a:pt x="184" y="350"/>
                    </a:lnTo>
                    <a:lnTo>
                      <a:pt x="200" y="348"/>
                    </a:lnTo>
                    <a:lnTo>
                      <a:pt x="218" y="346"/>
                    </a:lnTo>
                    <a:lnTo>
                      <a:pt x="234" y="342"/>
                    </a:lnTo>
                    <a:lnTo>
                      <a:pt x="248" y="336"/>
                    </a:lnTo>
                    <a:lnTo>
                      <a:pt x="262" y="330"/>
                    </a:lnTo>
                    <a:lnTo>
                      <a:pt x="276" y="322"/>
                    </a:lnTo>
                    <a:lnTo>
                      <a:pt x="290" y="312"/>
                    </a:lnTo>
                    <a:lnTo>
                      <a:pt x="302" y="300"/>
                    </a:lnTo>
                    <a:lnTo>
                      <a:pt x="312" y="290"/>
                    </a:lnTo>
                    <a:lnTo>
                      <a:pt x="322" y="276"/>
                    </a:lnTo>
                    <a:lnTo>
                      <a:pt x="330" y="262"/>
                    </a:lnTo>
                    <a:lnTo>
                      <a:pt x="336" y="248"/>
                    </a:lnTo>
                    <a:lnTo>
                      <a:pt x="342" y="234"/>
                    </a:lnTo>
                    <a:lnTo>
                      <a:pt x="346" y="218"/>
                    </a:lnTo>
                    <a:lnTo>
                      <a:pt x="348" y="200"/>
                    </a:lnTo>
                    <a:lnTo>
                      <a:pt x="350" y="184"/>
                    </a:lnTo>
                    <a:lnTo>
                      <a:pt x="350" y="184"/>
                    </a:lnTo>
                    <a:lnTo>
                      <a:pt x="348" y="166"/>
                    </a:lnTo>
                    <a:lnTo>
                      <a:pt x="346" y="150"/>
                    </a:lnTo>
                    <a:lnTo>
                      <a:pt x="342" y="134"/>
                    </a:lnTo>
                    <a:lnTo>
                      <a:pt x="336" y="120"/>
                    </a:lnTo>
                    <a:lnTo>
                      <a:pt x="330" y="106"/>
                    </a:lnTo>
                    <a:lnTo>
                      <a:pt x="322" y="92"/>
                    </a:lnTo>
                    <a:lnTo>
                      <a:pt x="312" y="78"/>
                    </a:lnTo>
                    <a:lnTo>
                      <a:pt x="302" y="66"/>
                    </a:lnTo>
                    <a:lnTo>
                      <a:pt x="290" y="56"/>
                    </a:lnTo>
                    <a:lnTo>
                      <a:pt x="276" y="46"/>
                    </a:lnTo>
                    <a:lnTo>
                      <a:pt x="262" y="38"/>
                    </a:lnTo>
                    <a:lnTo>
                      <a:pt x="248" y="32"/>
                    </a:lnTo>
                    <a:lnTo>
                      <a:pt x="234" y="26"/>
                    </a:lnTo>
                    <a:lnTo>
                      <a:pt x="218" y="22"/>
                    </a:lnTo>
                    <a:lnTo>
                      <a:pt x="200" y="20"/>
                    </a:lnTo>
                    <a:lnTo>
                      <a:pt x="184" y="18"/>
                    </a:lnTo>
                    <a:lnTo>
                      <a:pt x="184"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22">
                <a:extLst>
                  <a:ext uri="{FF2B5EF4-FFF2-40B4-BE49-F238E27FC236}">
                    <a16:creationId xmlns:a16="http://schemas.microsoft.com/office/drawing/2014/main" id="{12393721-A439-496E-AE67-D0658ABC5613}"/>
                  </a:ext>
                </a:extLst>
              </p:cNvPr>
              <p:cNvSpPr>
                <a:spLocks noEditPoints="1"/>
              </p:cNvSpPr>
              <p:nvPr/>
            </p:nvSpPr>
            <p:spPr bwMode="auto">
              <a:xfrm>
                <a:off x="3463" y="3178"/>
                <a:ext cx="240" cy="240"/>
              </a:xfrm>
              <a:custGeom>
                <a:avLst/>
                <a:gdLst>
                  <a:gd name="T0" fmla="*/ 120 w 240"/>
                  <a:gd name="T1" fmla="*/ 240 h 240"/>
                  <a:gd name="T2" fmla="*/ 96 w 240"/>
                  <a:gd name="T3" fmla="*/ 238 h 240"/>
                  <a:gd name="T4" fmla="*/ 52 w 240"/>
                  <a:gd name="T5" fmla="*/ 220 h 240"/>
                  <a:gd name="T6" fmla="*/ 20 w 240"/>
                  <a:gd name="T7" fmla="*/ 188 h 240"/>
                  <a:gd name="T8" fmla="*/ 2 w 240"/>
                  <a:gd name="T9" fmla="*/ 144 h 240"/>
                  <a:gd name="T10" fmla="*/ 0 w 240"/>
                  <a:gd name="T11" fmla="*/ 120 h 240"/>
                  <a:gd name="T12" fmla="*/ 0 w 240"/>
                  <a:gd name="T13" fmla="*/ 108 h 240"/>
                  <a:gd name="T14" fmla="*/ 10 w 240"/>
                  <a:gd name="T15" fmla="*/ 74 h 240"/>
                  <a:gd name="T16" fmla="*/ 34 w 240"/>
                  <a:gd name="T17" fmla="*/ 34 h 240"/>
                  <a:gd name="T18" fmla="*/ 74 w 240"/>
                  <a:gd name="T19" fmla="*/ 8 h 240"/>
                  <a:gd name="T20" fmla="*/ 108 w 240"/>
                  <a:gd name="T21" fmla="*/ 0 h 240"/>
                  <a:gd name="T22" fmla="*/ 120 w 240"/>
                  <a:gd name="T23" fmla="*/ 0 h 240"/>
                  <a:gd name="T24" fmla="*/ 144 w 240"/>
                  <a:gd name="T25" fmla="*/ 2 h 240"/>
                  <a:gd name="T26" fmla="*/ 188 w 240"/>
                  <a:gd name="T27" fmla="*/ 20 h 240"/>
                  <a:gd name="T28" fmla="*/ 220 w 240"/>
                  <a:gd name="T29" fmla="*/ 52 h 240"/>
                  <a:gd name="T30" fmla="*/ 238 w 240"/>
                  <a:gd name="T31" fmla="*/ 96 h 240"/>
                  <a:gd name="T32" fmla="*/ 240 w 240"/>
                  <a:gd name="T33" fmla="*/ 120 h 240"/>
                  <a:gd name="T34" fmla="*/ 240 w 240"/>
                  <a:gd name="T35" fmla="*/ 132 h 240"/>
                  <a:gd name="T36" fmla="*/ 230 w 240"/>
                  <a:gd name="T37" fmla="*/ 166 h 240"/>
                  <a:gd name="T38" fmla="*/ 206 w 240"/>
                  <a:gd name="T39" fmla="*/ 204 h 240"/>
                  <a:gd name="T40" fmla="*/ 166 w 240"/>
                  <a:gd name="T41" fmla="*/ 230 h 240"/>
                  <a:gd name="T42" fmla="*/ 132 w 240"/>
                  <a:gd name="T43" fmla="*/ 240 h 240"/>
                  <a:gd name="T44" fmla="*/ 120 w 240"/>
                  <a:gd name="T45" fmla="*/ 240 h 240"/>
                  <a:gd name="T46" fmla="*/ 120 w 240"/>
                  <a:gd name="T47" fmla="*/ 18 h 240"/>
                  <a:gd name="T48" fmla="*/ 80 w 240"/>
                  <a:gd name="T49" fmla="*/ 26 h 240"/>
                  <a:gd name="T50" fmla="*/ 48 w 240"/>
                  <a:gd name="T51" fmla="*/ 48 h 240"/>
                  <a:gd name="T52" fmla="*/ 26 w 240"/>
                  <a:gd name="T53" fmla="*/ 80 h 240"/>
                  <a:gd name="T54" fmla="*/ 18 w 240"/>
                  <a:gd name="T55" fmla="*/ 120 h 240"/>
                  <a:gd name="T56" fmla="*/ 20 w 240"/>
                  <a:gd name="T57" fmla="*/ 140 h 240"/>
                  <a:gd name="T58" fmla="*/ 36 w 240"/>
                  <a:gd name="T59" fmla="*/ 178 h 240"/>
                  <a:gd name="T60" fmla="*/ 62 w 240"/>
                  <a:gd name="T61" fmla="*/ 204 h 240"/>
                  <a:gd name="T62" fmla="*/ 100 w 240"/>
                  <a:gd name="T63" fmla="*/ 220 h 240"/>
                  <a:gd name="T64" fmla="*/ 120 w 240"/>
                  <a:gd name="T65" fmla="*/ 222 h 240"/>
                  <a:gd name="T66" fmla="*/ 160 w 240"/>
                  <a:gd name="T67" fmla="*/ 214 h 240"/>
                  <a:gd name="T68" fmla="*/ 192 w 240"/>
                  <a:gd name="T69" fmla="*/ 192 h 240"/>
                  <a:gd name="T70" fmla="*/ 214 w 240"/>
                  <a:gd name="T71" fmla="*/ 160 h 240"/>
                  <a:gd name="T72" fmla="*/ 222 w 240"/>
                  <a:gd name="T73" fmla="*/ 120 h 240"/>
                  <a:gd name="T74" fmla="*/ 220 w 240"/>
                  <a:gd name="T75" fmla="*/ 100 h 240"/>
                  <a:gd name="T76" fmla="*/ 204 w 240"/>
                  <a:gd name="T77" fmla="*/ 62 h 240"/>
                  <a:gd name="T78" fmla="*/ 178 w 240"/>
                  <a:gd name="T79" fmla="*/ 36 h 240"/>
                  <a:gd name="T80" fmla="*/ 140 w 240"/>
                  <a:gd name="T81" fmla="*/ 20 h 240"/>
                  <a:gd name="T82" fmla="*/ 120 w 240"/>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40">
                    <a:moveTo>
                      <a:pt x="120" y="240"/>
                    </a:moveTo>
                    <a:lnTo>
                      <a:pt x="120" y="240"/>
                    </a:lnTo>
                    <a:lnTo>
                      <a:pt x="108" y="240"/>
                    </a:lnTo>
                    <a:lnTo>
                      <a:pt x="96" y="238"/>
                    </a:lnTo>
                    <a:lnTo>
                      <a:pt x="74" y="230"/>
                    </a:lnTo>
                    <a:lnTo>
                      <a:pt x="52" y="220"/>
                    </a:lnTo>
                    <a:lnTo>
                      <a:pt x="34" y="204"/>
                    </a:lnTo>
                    <a:lnTo>
                      <a:pt x="20" y="188"/>
                    </a:lnTo>
                    <a:lnTo>
                      <a:pt x="10" y="166"/>
                    </a:lnTo>
                    <a:lnTo>
                      <a:pt x="2" y="144"/>
                    </a:lnTo>
                    <a:lnTo>
                      <a:pt x="0" y="132"/>
                    </a:lnTo>
                    <a:lnTo>
                      <a:pt x="0" y="120"/>
                    </a:lnTo>
                    <a:lnTo>
                      <a:pt x="0" y="120"/>
                    </a:lnTo>
                    <a:lnTo>
                      <a:pt x="0" y="108"/>
                    </a:lnTo>
                    <a:lnTo>
                      <a:pt x="2" y="96"/>
                    </a:lnTo>
                    <a:lnTo>
                      <a:pt x="10" y="74"/>
                    </a:lnTo>
                    <a:lnTo>
                      <a:pt x="20" y="52"/>
                    </a:lnTo>
                    <a:lnTo>
                      <a:pt x="34" y="34"/>
                    </a:lnTo>
                    <a:lnTo>
                      <a:pt x="52" y="20"/>
                    </a:lnTo>
                    <a:lnTo>
                      <a:pt x="74" y="8"/>
                    </a:lnTo>
                    <a:lnTo>
                      <a:pt x="96" y="2"/>
                    </a:lnTo>
                    <a:lnTo>
                      <a:pt x="108" y="0"/>
                    </a:lnTo>
                    <a:lnTo>
                      <a:pt x="120" y="0"/>
                    </a:lnTo>
                    <a:lnTo>
                      <a:pt x="120" y="0"/>
                    </a:lnTo>
                    <a:lnTo>
                      <a:pt x="132" y="0"/>
                    </a:lnTo>
                    <a:lnTo>
                      <a:pt x="144" y="2"/>
                    </a:lnTo>
                    <a:lnTo>
                      <a:pt x="166" y="8"/>
                    </a:lnTo>
                    <a:lnTo>
                      <a:pt x="188" y="20"/>
                    </a:lnTo>
                    <a:lnTo>
                      <a:pt x="206" y="34"/>
                    </a:lnTo>
                    <a:lnTo>
                      <a:pt x="220" y="52"/>
                    </a:lnTo>
                    <a:lnTo>
                      <a:pt x="230" y="74"/>
                    </a:lnTo>
                    <a:lnTo>
                      <a:pt x="238" y="96"/>
                    </a:lnTo>
                    <a:lnTo>
                      <a:pt x="240" y="108"/>
                    </a:lnTo>
                    <a:lnTo>
                      <a:pt x="240" y="120"/>
                    </a:lnTo>
                    <a:lnTo>
                      <a:pt x="240" y="120"/>
                    </a:lnTo>
                    <a:lnTo>
                      <a:pt x="240" y="132"/>
                    </a:lnTo>
                    <a:lnTo>
                      <a:pt x="238" y="144"/>
                    </a:lnTo>
                    <a:lnTo>
                      <a:pt x="230" y="166"/>
                    </a:lnTo>
                    <a:lnTo>
                      <a:pt x="220" y="188"/>
                    </a:lnTo>
                    <a:lnTo>
                      <a:pt x="206" y="204"/>
                    </a:lnTo>
                    <a:lnTo>
                      <a:pt x="188" y="220"/>
                    </a:lnTo>
                    <a:lnTo>
                      <a:pt x="166" y="230"/>
                    </a:lnTo>
                    <a:lnTo>
                      <a:pt x="144" y="238"/>
                    </a:lnTo>
                    <a:lnTo>
                      <a:pt x="132" y="240"/>
                    </a:lnTo>
                    <a:lnTo>
                      <a:pt x="120" y="240"/>
                    </a:lnTo>
                    <a:lnTo>
                      <a:pt x="120" y="240"/>
                    </a:lnTo>
                    <a:close/>
                    <a:moveTo>
                      <a:pt x="120" y="18"/>
                    </a:moveTo>
                    <a:lnTo>
                      <a:pt x="120" y="18"/>
                    </a:lnTo>
                    <a:lnTo>
                      <a:pt x="100" y="20"/>
                    </a:lnTo>
                    <a:lnTo>
                      <a:pt x="80" y="26"/>
                    </a:lnTo>
                    <a:lnTo>
                      <a:pt x="62" y="36"/>
                    </a:lnTo>
                    <a:lnTo>
                      <a:pt x="48" y="48"/>
                    </a:lnTo>
                    <a:lnTo>
                      <a:pt x="36" y="62"/>
                    </a:lnTo>
                    <a:lnTo>
                      <a:pt x="26" y="80"/>
                    </a:lnTo>
                    <a:lnTo>
                      <a:pt x="20" y="100"/>
                    </a:lnTo>
                    <a:lnTo>
                      <a:pt x="18" y="120"/>
                    </a:lnTo>
                    <a:lnTo>
                      <a:pt x="18" y="120"/>
                    </a:lnTo>
                    <a:lnTo>
                      <a:pt x="20" y="140"/>
                    </a:lnTo>
                    <a:lnTo>
                      <a:pt x="26" y="160"/>
                    </a:lnTo>
                    <a:lnTo>
                      <a:pt x="36" y="178"/>
                    </a:lnTo>
                    <a:lnTo>
                      <a:pt x="48" y="192"/>
                    </a:lnTo>
                    <a:lnTo>
                      <a:pt x="62" y="204"/>
                    </a:lnTo>
                    <a:lnTo>
                      <a:pt x="80" y="214"/>
                    </a:lnTo>
                    <a:lnTo>
                      <a:pt x="100" y="220"/>
                    </a:lnTo>
                    <a:lnTo>
                      <a:pt x="120" y="222"/>
                    </a:lnTo>
                    <a:lnTo>
                      <a:pt x="120" y="222"/>
                    </a:lnTo>
                    <a:lnTo>
                      <a:pt x="140" y="220"/>
                    </a:lnTo>
                    <a:lnTo>
                      <a:pt x="160" y="214"/>
                    </a:lnTo>
                    <a:lnTo>
                      <a:pt x="178" y="204"/>
                    </a:lnTo>
                    <a:lnTo>
                      <a:pt x="192" y="192"/>
                    </a:lnTo>
                    <a:lnTo>
                      <a:pt x="204" y="178"/>
                    </a:lnTo>
                    <a:lnTo>
                      <a:pt x="214" y="160"/>
                    </a:lnTo>
                    <a:lnTo>
                      <a:pt x="220" y="140"/>
                    </a:lnTo>
                    <a:lnTo>
                      <a:pt x="222" y="120"/>
                    </a:lnTo>
                    <a:lnTo>
                      <a:pt x="222" y="120"/>
                    </a:lnTo>
                    <a:lnTo>
                      <a:pt x="220" y="100"/>
                    </a:lnTo>
                    <a:lnTo>
                      <a:pt x="214" y="80"/>
                    </a:lnTo>
                    <a:lnTo>
                      <a:pt x="204" y="62"/>
                    </a:lnTo>
                    <a:lnTo>
                      <a:pt x="192" y="48"/>
                    </a:lnTo>
                    <a:lnTo>
                      <a:pt x="178" y="36"/>
                    </a:lnTo>
                    <a:lnTo>
                      <a:pt x="160" y="26"/>
                    </a:lnTo>
                    <a:lnTo>
                      <a:pt x="140" y="20"/>
                    </a:lnTo>
                    <a:lnTo>
                      <a:pt x="120" y="18"/>
                    </a:lnTo>
                    <a:lnTo>
                      <a:pt x="120" y="1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23">
                <a:extLst>
                  <a:ext uri="{FF2B5EF4-FFF2-40B4-BE49-F238E27FC236}">
                    <a16:creationId xmlns:a16="http://schemas.microsoft.com/office/drawing/2014/main" id="{421695C1-5DF3-4B0E-B1A8-095EA8C7FDED}"/>
                  </a:ext>
                </a:extLst>
              </p:cNvPr>
              <p:cNvSpPr>
                <a:spLocks noChangeArrowheads="1"/>
              </p:cNvSpPr>
              <p:nvPr/>
            </p:nvSpPr>
            <p:spPr bwMode="auto">
              <a:xfrm>
                <a:off x="350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24">
                <a:extLst>
                  <a:ext uri="{FF2B5EF4-FFF2-40B4-BE49-F238E27FC236}">
                    <a16:creationId xmlns:a16="http://schemas.microsoft.com/office/drawing/2014/main" id="{91BC4D8C-3C98-4E3B-91FE-6A25BECCBCCA}"/>
                  </a:ext>
                </a:extLst>
              </p:cNvPr>
              <p:cNvSpPr>
                <a:spLocks noChangeArrowheads="1"/>
              </p:cNvSpPr>
              <p:nvPr/>
            </p:nvSpPr>
            <p:spPr bwMode="auto">
              <a:xfrm>
                <a:off x="3635" y="3292"/>
                <a:ext cx="22" cy="1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25">
                <a:extLst>
                  <a:ext uri="{FF2B5EF4-FFF2-40B4-BE49-F238E27FC236}">
                    <a16:creationId xmlns:a16="http://schemas.microsoft.com/office/drawing/2014/main" id="{C4AC3AC9-56F9-42EA-B105-9AE9F8C6A0C7}"/>
                  </a:ext>
                </a:extLst>
              </p:cNvPr>
              <p:cNvSpPr>
                <a:spLocks noChangeArrowheads="1"/>
              </p:cNvSpPr>
              <p:nvPr/>
            </p:nvSpPr>
            <p:spPr bwMode="auto">
              <a:xfrm>
                <a:off x="3517" y="2922"/>
                <a:ext cx="18" cy="70"/>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26">
                <a:extLst>
                  <a:ext uri="{FF2B5EF4-FFF2-40B4-BE49-F238E27FC236}">
                    <a16:creationId xmlns:a16="http://schemas.microsoft.com/office/drawing/2014/main" id="{9D2FFD5A-ABFC-4040-A52D-C9A54A1A0966}"/>
                  </a:ext>
                </a:extLst>
              </p:cNvPr>
              <p:cNvSpPr>
                <a:spLocks noChangeArrowheads="1"/>
              </p:cNvSpPr>
              <p:nvPr/>
            </p:nvSpPr>
            <p:spPr bwMode="auto">
              <a:xfrm>
                <a:off x="3517" y="3012"/>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27">
                <a:extLst>
                  <a:ext uri="{FF2B5EF4-FFF2-40B4-BE49-F238E27FC236}">
                    <a16:creationId xmlns:a16="http://schemas.microsoft.com/office/drawing/2014/main" id="{04F02BEC-6165-4205-9554-75CFBF702A14}"/>
                  </a:ext>
                </a:extLst>
              </p:cNvPr>
              <p:cNvSpPr>
                <a:spLocks noChangeArrowheads="1"/>
              </p:cNvSpPr>
              <p:nvPr/>
            </p:nvSpPr>
            <p:spPr bwMode="auto">
              <a:xfrm>
                <a:off x="3559" y="2866"/>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28">
                <a:extLst>
                  <a:ext uri="{FF2B5EF4-FFF2-40B4-BE49-F238E27FC236}">
                    <a16:creationId xmlns:a16="http://schemas.microsoft.com/office/drawing/2014/main" id="{1A22D737-3410-467F-8781-116392F13D18}"/>
                  </a:ext>
                </a:extLst>
              </p:cNvPr>
              <p:cNvSpPr>
                <a:spLocks noChangeArrowheads="1"/>
              </p:cNvSpPr>
              <p:nvPr/>
            </p:nvSpPr>
            <p:spPr bwMode="auto">
              <a:xfrm>
                <a:off x="3559" y="2954"/>
                <a:ext cx="18" cy="26"/>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29">
                <a:extLst>
                  <a:ext uri="{FF2B5EF4-FFF2-40B4-BE49-F238E27FC236}">
                    <a16:creationId xmlns:a16="http://schemas.microsoft.com/office/drawing/2014/main" id="{FC6A2C98-51A3-41F4-A32C-3FAF5E0FD1DF}"/>
                  </a:ext>
                </a:extLst>
              </p:cNvPr>
              <p:cNvSpPr>
                <a:spLocks noChangeArrowheads="1"/>
              </p:cNvSpPr>
              <p:nvPr/>
            </p:nvSpPr>
            <p:spPr bwMode="auto">
              <a:xfrm>
                <a:off x="3601" y="2938"/>
                <a:ext cx="18" cy="68"/>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30">
                <a:extLst>
                  <a:ext uri="{FF2B5EF4-FFF2-40B4-BE49-F238E27FC236}">
                    <a16:creationId xmlns:a16="http://schemas.microsoft.com/office/drawing/2014/main" id="{9D7C692F-684F-4F00-9C95-599B5B19113D}"/>
                  </a:ext>
                </a:extLst>
              </p:cNvPr>
              <p:cNvSpPr>
                <a:spLocks noChangeArrowheads="1"/>
              </p:cNvSpPr>
              <p:nvPr/>
            </p:nvSpPr>
            <p:spPr bwMode="auto">
              <a:xfrm>
                <a:off x="3601" y="3028"/>
                <a:ext cx="18" cy="24"/>
              </a:xfrm>
              <a:prstGeom prst="rect">
                <a:avLst/>
              </a:prstGeom>
              <a:solidFill>
                <a:srgbClr val="2E2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04" name="Group 203">
            <a:extLst>
              <a:ext uri="{FF2B5EF4-FFF2-40B4-BE49-F238E27FC236}">
                <a16:creationId xmlns:a16="http://schemas.microsoft.com/office/drawing/2014/main" id="{D638B876-E960-4AB8-A3F2-3BC63D919D4A}"/>
              </a:ext>
            </a:extLst>
          </p:cNvPr>
          <p:cNvGrpSpPr/>
          <p:nvPr/>
        </p:nvGrpSpPr>
        <p:grpSpPr>
          <a:xfrm>
            <a:off x="9751667" y="1215070"/>
            <a:ext cx="1246053" cy="1297868"/>
            <a:chOff x="9751667" y="4689790"/>
            <a:chExt cx="1246053" cy="1297868"/>
          </a:xfrm>
        </p:grpSpPr>
        <p:grpSp>
          <p:nvGrpSpPr>
            <p:cNvPr id="147" name="Group 146">
              <a:extLst>
                <a:ext uri="{FF2B5EF4-FFF2-40B4-BE49-F238E27FC236}">
                  <a16:creationId xmlns:a16="http://schemas.microsoft.com/office/drawing/2014/main" id="{396FD731-4A2A-464F-9469-36197B46CED8}"/>
                </a:ext>
              </a:extLst>
            </p:cNvPr>
            <p:cNvGrpSpPr/>
            <p:nvPr/>
          </p:nvGrpSpPr>
          <p:grpSpPr>
            <a:xfrm>
              <a:off x="9751667" y="4689790"/>
              <a:ext cx="1246053" cy="1297868"/>
              <a:chOff x="833120" y="2418080"/>
              <a:chExt cx="1016000" cy="776037"/>
            </a:xfrm>
          </p:grpSpPr>
          <p:sp>
            <p:nvSpPr>
              <p:cNvPr id="167" name="Rectangle: Rounded Corners 166">
                <a:extLst>
                  <a:ext uri="{FF2B5EF4-FFF2-40B4-BE49-F238E27FC236}">
                    <a16:creationId xmlns:a16="http://schemas.microsoft.com/office/drawing/2014/main" id="{4C250228-ADE6-4B86-9C25-754C8F7EFAEF}"/>
                  </a:ext>
                </a:extLst>
              </p:cNvPr>
              <p:cNvSpPr/>
              <p:nvPr/>
            </p:nvSpPr>
            <p:spPr>
              <a:xfrm>
                <a:off x="833120" y="2418080"/>
                <a:ext cx="1016000" cy="524444"/>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000" dirty="0">
                  <a:solidFill>
                    <a:schemeClr val="tx1"/>
                  </a:solidFill>
                </a:endParaRPr>
              </a:p>
            </p:txBody>
          </p:sp>
          <p:sp>
            <p:nvSpPr>
              <p:cNvPr id="168" name="Isosceles Triangle 167">
                <a:extLst>
                  <a:ext uri="{FF2B5EF4-FFF2-40B4-BE49-F238E27FC236}">
                    <a16:creationId xmlns:a16="http://schemas.microsoft.com/office/drawing/2014/main" id="{459276DD-EB7A-48FB-8A72-150B605AE410}"/>
                  </a:ext>
                </a:extLst>
              </p:cNvPr>
              <p:cNvSpPr/>
              <p:nvPr/>
            </p:nvSpPr>
            <p:spPr>
              <a:xfrm rot="10800000">
                <a:off x="1122680" y="2817496"/>
                <a:ext cx="436880" cy="376621"/>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pic>
          <p:nvPicPr>
            <p:cNvPr id="203" name="Picture 202">
              <a:extLst>
                <a:ext uri="{FF2B5EF4-FFF2-40B4-BE49-F238E27FC236}">
                  <a16:creationId xmlns:a16="http://schemas.microsoft.com/office/drawing/2014/main" id="{00F3419E-DDC6-4B08-8E48-F3752C0C42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6723" y="4779718"/>
              <a:ext cx="735940" cy="700092"/>
            </a:xfrm>
            <a:prstGeom prst="rect">
              <a:avLst/>
            </a:prstGeom>
          </p:spPr>
        </p:pic>
      </p:grpSp>
      <p:sp>
        <p:nvSpPr>
          <p:cNvPr id="205" name="TextBox 204">
            <a:extLst>
              <a:ext uri="{FF2B5EF4-FFF2-40B4-BE49-F238E27FC236}">
                <a16:creationId xmlns:a16="http://schemas.microsoft.com/office/drawing/2014/main" id="{1A1689AC-FD6D-4AD8-945E-67ED8E38E6C2}"/>
              </a:ext>
            </a:extLst>
          </p:cNvPr>
          <p:cNvSpPr txBox="1"/>
          <p:nvPr/>
        </p:nvSpPr>
        <p:spPr>
          <a:xfrm>
            <a:off x="642093" y="2695373"/>
            <a:ext cx="1674388" cy="97872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dirty="0">
                <a:solidFill>
                  <a:schemeClr val="bg1"/>
                </a:solidFill>
              </a:rPr>
              <a:t>Maintain business functions up and running</a:t>
            </a:r>
          </a:p>
        </p:txBody>
      </p:sp>
      <p:sp>
        <p:nvSpPr>
          <p:cNvPr id="206" name="TextBox 205">
            <a:extLst>
              <a:ext uri="{FF2B5EF4-FFF2-40B4-BE49-F238E27FC236}">
                <a16:creationId xmlns:a16="http://schemas.microsoft.com/office/drawing/2014/main" id="{46F09E74-BABE-4DD9-94B6-97D4CB973189}"/>
              </a:ext>
            </a:extLst>
          </p:cNvPr>
          <p:cNvSpPr txBox="1"/>
          <p:nvPr/>
        </p:nvSpPr>
        <p:spPr>
          <a:xfrm>
            <a:off x="2870803" y="2695373"/>
            <a:ext cx="1674388" cy="272382"/>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dirty="0">
                <a:solidFill>
                  <a:schemeClr val="bg1"/>
                </a:solidFill>
              </a:rPr>
              <a:t>Protect data</a:t>
            </a:r>
          </a:p>
        </p:txBody>
      </p:sp>
      <p:sp>
        <p:nvSpPr>
          <p:cNvPr id="207" name="TextBox 206">
            <a:extLst>
              <a:ext uri="{FF2B5EF4-FFF2-40B4-BE49-F238E27FC236}">
                <a16:creationId xmlns:a16="http://schemas.microsoft.com/office/drawing/2014/main" id="{178EB8C8-0012-4093-BBA5-3F1C73B88322}"/>
              </a:ext>
            </a:extLst>
          </p:cNvPr>
          <p:cNvSpPr txBox="1"/>
          <p:nvPr/>
        </p:nvSpPr>
        <p:spPr>
          <a:xfrm>
            <a:off x="5085451" y="2695373"/>
            <a:ext cx="1674388" cy="50783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dirty="0">
                <a:solidFill>
                  <a:schemeClr val="bg1"/>
                </a:solidFill>
              </a:rPr>
              <a:t>Safeguard the brand</a:t>
            </a:r>
          </a:p>
        </p:txBody>
      </p:sp>
      <p:sp>
        <p:nvSpPr>
          <p:cNvPr id="208" name="TextBox 207">
            <a:extLst>
              <a:ext uri="{FF2B5EF4-FFF2-40B4-BE49-F238E27FC236}">
                <a16:creationId xmlns:a16="http://schemas.microsoft.com/office/drawing/2014/main" id="{D815B5EA-4191-467C-BF68-F0FB93C4466E}"/>
              </a:ext>
            </a:extLst>
          </p:cNvPr>
          <p:cNvSpPr txBox="1"/>
          <p:nvPr/>
        </p:nvSpPr>
        <p:spPr>
          <a:xfrm>
            <a:off x="7310960" y="2695373"/>
            <a:ext cx="1674388" cy="97872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dirty="0">
                <a:solidFill>
                  <a:schemeClr val="bg1"/>
                </a:solidFill>
              </a:rPr>
              <a:t>Reduce total operating costs over the long term</a:t>
            </a:r>
          </a:p>
        </p:txBody>
      </p:sp>
      <p:sp>
        <p:nvSpPr>
          <p:cNvPr id="209" name="TextBox 208">
            <a:extLst>
              <a:ext uri="{FF2B5EF4-FFF2-40B4-BE49-F238E27FC236}">
                <a16:creationId xmlns:a16="http://schemas.microsoft.com/office/drawing/2014/main" id="{2A2B7B9E-E371-420B-B7D2-ED8E4C8CEB54}"/>
              </a:ext>
            </a:extLst>
          </p:cNvPr>
          <p:cNvSpPr txBox="1"/>
          <p:nvPr/>
        </p:nvSpPr>
        <p:spPr>
          <a:xfrm>
            <a:off x="9537499" y="2695373"/>
            <a:ext cx="1674388" cy="50783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dirty="0">
                <a:solidFill>
                  <a:schemeClr val="bg1"/>
                </a:solidFill>
              </a:rPr>
              <a:t>Meet regulatory requirements</a:t>
            </a:r>
          </a:p>
        </p:txBody>
      </p:sp>
    </p:spTree>
    <p:extLst>
      <p:ext uri="{BB962C8B-B14F-4D97-AF65-F5344CB8AC3E}">
        <p14:creationId xmlns:p14="http://schemas.microsoft.com/office/powerpoint/2010/main" val="1184059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5B4850DB-37A4-4107-AE25-D671B57DE78C}"/>
              </a:ext>
            </a:extLst>
          </p:cNvPr>
          <p:cNvSpPr>
            <a:spLocks/>
          </p:cNvSpPr>
          <p:nvPr/>
        </p:nvSpPr>
        <p:spPr bwMode="gray">
          <a:xfrm>
            <a:off x="0" y="0"/>
            <a:ext cx="6022975" cy="5334000"/>
          </a:xfrm>
          <a:custGeom>
            <a:avLst/>
            <a:gdLst>
              <a:gd name="connsiteX0" fmla="*/ 0 w 10000"/>
              <a:gd name="connsiteY0" fmla="*/ 0 h 10000"/>
              <a:gd name="connsiteX1" fmla="*/ 10000 w 10000"/>
              <a:gd name="connsiteY1" fmla="*/ 0 h 10000"/>
              <a:gd name="connsiteX2" fmla="*/ 10000 w 10000"/>
              <a:gd name="connsiteY2" fmla="*/ 8019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8019"/>
                </a:lnTo>
                <a:lnTo>
                  <a:pt x="0" y="10000"/>
                </a:lnTo>
                <a:lnTo>
                  <a:pt x="0" y="0"/>
                </a:lnTo>
                <a:close/>
              </a:path>
            </a:pathLst>
          </a:custGeom>
          <a:solidFill>
            <a:schemeClr val="tx2">
              <a:alpha val="9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8" name="Title 1">
            <a:extLst>
              <a:ext uri="{FF2B5EF4-FFF2-40B4-BE49-F238E27FC236}">
                <a16:creationId xmlns:a16="http://schemas.microsoft.com/office/drawing/2014/main" id="{AAC86328-D848-4A6F-B14B-4E67A96BF70D}"/>
              </a:ext>
            </a:extLst>
          </p:cNvPr>
          <p:cNvSpPr txBox="1">
            <a:spLocks/>
          </p:cNvSpPr>
          <p:nvPr/>
        </p:nvSpPr>
        <p:spPr>
          <a:xfrm>
            <a:off x="803275" y="1427554"/>
            <a:ext cx="4987925" cy="860400"/>
          </a:xfrm>
          <a:prstGeom prst="rect">
            <a:avLst/>
          </a:prstGeom>
        </p:spPr>
        <p:txBody>
          <a:bodyPr/>
          <a:lstStyle>
            <a:lvl1pPr algn="l" defTabSz="914400" rtl="0" eaLnBrk="1" latinLnBrk="0" hangingPunct="1">
              <a:lnSpc>
                <a:spcPct val="85000"/>
              </a:lnSpc>
              <a:spcBef>
                <a:spcPct val="0"/>
              </a:spcBef>
              <a:buNone/>
              <a:defRPr sz="3000" b="1" kern="1200" baseline="0">
                <a:solidFill>
                  <a:srgbClr val="404040"/>
                </a:solidFill>
                <a:latin typeface="+mn-lt"/>
                <a:ea typeface="+mj-ea"/>
                <a:cs typeface="Arial" pitchFamily="34" charset="0"/>
              </a:defRPr>
            </a:lvl1pPr>
          </a:lstStyle>
          <a:p>
            <a:pPr>
              <a:lnSpc>
                <a:spcPct val="100000"/>
              </a:lnSpc>
            </a:pPr>
            <a:r>
              <a:rPr lang="en-IN" b="0" dirty="0">
                <a:solidFill>
                  <a:srgbClr val="2E2E38"/>
                </a:solidFill>
                <a:latin typeface="+mj-lt"/>
              </a:rPr>
              <a:t>Fundamental BCM principles and concepts</a:t>
            </a:r>
          </a:p>
        </p:txBody>
      </p:sp>
    </p:spTree>
    <p:extLst>
      <p:ext uri="{BB962C8B-B14F-4D97-AF65-F5344CB8AC3E}">
        <p14:creationId xmlns:p14="http://schemas.microsoft.com/office/powerpoint/2010/main" val="414027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8D49935-34B7-459D-9F72-9B926AB14E00}"/>
              </a:ext>
            </a:extLst>
          </p:cNvPr>
          <p:cNvGraphicFramePr>
            <a:graphicFrameLocks noChangeAspect="1"/>
          </p:cNvGraphicFramePr>
          <p:nvPr>
            <p:custDataLst>
              <p:tags r:id="rId1"/>
            </p:custDataLst>
            <p:extLst>
              <p:ext uri="{D42A27DB-BD31-4B8C-83A1-F6EECF244321}">
                <p14:modId xmlns:p14="http://schemas.microsoft.com/office/powerpoint/2010/main" val="2791600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3" name="Object 2" hidden="1">
                        <a:extLst>
                          <a:ext uri="{FF2B5EF4-FFF2-40B4-BE49-F238E27FC236}">
                            <a16:creationId xmlns:a16="http://schemas.microsoft.com/office/drawing/2014/main" id="{78D49935-34B7-459D-9F72-9B926AB14E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5B3835F-68D7-4C60-A360-F3AE4A626EFE}"/>
              </a:ext>
            </a:extLst>
          </p:cNvPr>
          <p:cNvSpPr>
            <a:spLocks noGrp="1"/>
          </p:cNvSpPr>
          <p:nvPr>
            <p:ph type="title"/>
          </p:nvPr>
        </p:nvSpPr>
        <p:spPr/>
        <p:txBody>
          <a:bodyPr vert="horz"/>
          <a:lstStyle/>
          <a:p>
            <a:r>
              <a:rPr lang="en-US" dirty="0"/>
              <a:t>BCM principles</a:t>
            </a:r>
          </a:p>
        </p:txBody>
      </p:sp>
      <p:sp>
        <p:nvSpPr>
          <p:cNvPr id="6" name="Content Placeholder 5">
            <a:extLst>
              <a:ext uri="{FF2B5EF4-FFF2-40B4-BE49-F238E27FC236}">
                <a16:creationId xmlns:a16="http://schemas.microsoft.com/office/drawing/2014/main" id="{75ADFD6A-98AD-46C1-B8B9-28901DE635CD}"/>
              </a:ext>
            </a:extLst>
          </p:cNvPr>
          <p:cNvSpPr>
            <a:spLocks noGrp="1"/>
          </p:cNvSpPr>
          <p:nvPr>
            <p:ph type="body" sz="quarter" idx="10"/>
          </p:nvPr>
        </p:nvSpPr>
        <p:spPr/>
        <p:txBody>
          <a:bodyPr/>
          <a:lstStyle/>
          <a:p>
            <a:r>
              <a:rPr lang="en-US" dirty="0"/>
              <a:t>Policies and Strategies</a:t>
            </a:r>
          </a:p>
          <a:p>
            <a:r>
              <a:rPr lang="en-US" dirty="0"/>
              <a:t>Risk Assessment</a:t>
            </a:r>
          </a:p>
          <a:p>
            <a:r>
              <a:rPr lang="en-US" dirty="0"/>
              <a:t>Business Impact Analysis</a:t>
            </a:r>
          </a:p>
          <a:p>
            <a:r>
              <a:rPr lang="en-US" dirty="0"/>
              <a:t>Strategy and Plan Development</a:t>
            </a:r>
          </a:p>
          <a:p>
            <a:r>
              <a:rPr lang="en-US" dirty="0"/>
              <a:t>Incident Response Plan</a:t>
            </a:r>
          </a:p>
          <a:p>
            <a:r>
              <a:rPr lang="en-US" dirty="0"/>
              <a:t>Plan Testing, Training and Maintenance</a:t>
            </a:r>
          </a:p>
          <a:p>
            <a:r>
              <a:rPr lang="en-US" dirty="0"/>
              <a:t>Communication</a:t>
            </a:r>
          </a:p>
        </p:txBody>
      </p:sp>
    </p:spTree>
    <p:extLst>
      <p:ext uri="{BB962C8B-B14F-4D97-AF65-F5344CB8AC3E}">
        <p14:creationId xmlns:p14="http://schemas.microsoft.com/office/powerpoint/2010/main" val="2105161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77D02F0-9A7B-425F-B6C5-2ACD261475CD}"/>
              </a:ext>
            </a:extLst>
          </p:cNvPr>
          <p:cNvGraphicFramePr>
            <a:graphicFrameLocks noChangeAspect="1"/>
          </p:cNvGraphicFramePr>
          <p:nvPr>
            <p:custDataLst>
              <p:tags r:id="rId1"/>
            </p:custDataLst>
            <p:extLst>
              <p:ext uri="{D42A27DB-BD31-4B8C-83A1-F6EECF244321}">
                <p14:modId xmlns:p14="http://schemas.microsoft.com/office/powerpoint/2010/main" val="2976013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277D02F0-9A7B-425F-B6C5-2ACD261475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02A310-801A-4085-94A1-E9D7D642D98A}"/>
              </a:ext>
            </a:extLst>
          </p:cNvPr>
          <p:cNvSpPr>
            <a:spLocks noGrp="1"/>
          </p:cNvSpPr>
          <p:nvPr>
            <p:ph type="title"/>
          </p:nvPr>
        </p:nvSpPr>
        <p:spPr/>
        <p:txBody>
          <a:bodyPr vert="horz"/>
          <a:lstStyle/>
          <a:p>
            <a:r>
              <a:rPr lang="en-US" dirty="0"/>
              <a:t>Policies and strategies</a:t>
            </a:r>
          </a:p>
        </p:txBody>
      </p:sp>
      <p:sp>
        <p:nvSpPr>
          <p:cNvPr id="3" name="Content Placeholder 2">
            <a:extLst>
              <a:ext uri="{FF2B5EF4-FFF2-40B4-BE49-F238E27FC236}">
                <a16:creationId xmlns:a16="http://schemas.microsoft.com/office/drawing/2014/main" id="{2EDE0C31-0B84-447C-8540-406D02E2C4FD}"/>
              </a:ext>
            </a:extLst>
          </p:cNvPr>
          <p:cNvSpPr>
            <a:spLocks noGrp="1"/>
          </p:cNvSpPr>
          <p:nvPr>
            <p:ph type="body" sz="quarter" idx="10"/>
          </p:nvPr>
        </p:nvSpPr>
        <p:spPr/>
        <p:txBody>
          <a:bodyPr/>
          <a:lstStyle/>
          <a:p>
            <a:r>
              <a:rPr lang="en-US" dirty="0"/>
              <a:t>A detailed business continuity (BC) plan includes ranking of recovery priorities in business terms such as revenue, regulatory implications, customer protection mapped to applications, people, facilities and equipment.</a:t>
            </a:r>
          </a:p>
          <a:p>
            <a:r>
              <a:rPr lang="en-US" dirty="0"/>
              <a:t>The BC plan identifies recovery strategies and costs around each process, and helps IT ensure that critical applications are available to the business within an established recovery time objective (RTO) and recovery point objective (RPO).</a:t>
            </a:r>
          </a:p>
          <a:p>
            <a:r>
              <a:rPr lang="en-US" dirty="0"/>
              <a:t>Roles and responsibilities should be well-defined in the plan</a:t>
            </a:r>
          </a:p>
        </p:txBody>
      </p:sp>
    </p:spTree>
    <p:extLst>
      <p:ext uri="{BB962C8B-B14F-4D97-AF65-F5344CB8AC3E}">
        <p14:creationId xmlns:p14="http://schemas.microsoft.com/office/powerpoint/2010/main" val="297626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C6695E2-FE56-41CE-AABE-34A0196326B2}"/>
              </a:ext>
            </a:extLst>
          </p:cNvPr>
          <p:cNvGraphicFramePr>
            <a:graphicFrameLocks noChangeAspect="1"/>
          </p:cNvGraphicFramePr>
          <p:nvPr>
            <p:custDataLst>
              <p:tags r:id="rId1"/>
            </p:custDataLst>
            <p:extLst>
              <p:ext uri="{D42A27DB-BD31-4B8C-83A1-F6EECF244321}">
                <p14:modId xmlns:p14="http://schemas.microsoft.com/office/powerpoint/2010/main" val="1538763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AC6695E2-FE56-41CE-AABE-34A0196326B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6E20639-9A62-405B-821F-43D290AC0222}"/>
              </a:ext>
            </a:extLst>
          </p:cNvPr>
          <p:cNvSpPr>
            <a:spLocks noGrp="1"/>
          </p:cNvSpPr>
          <p:nvPr>
            <p:ph type="title"/>
          </p:nvPr>
        </p:nvSpPr>
        <p:spPr/>
        <p:txBody>
          <a:bodyPr vert="horz"/>
          <a:lstStyle/>
          <a:p>
            <a:r>
              <a:rPr lang="en-US" dirty="0"/>
              <a:t>Risk assessment</a:t>
            </a:r>
          </a:p>
        </p:txBody>
      </p:sp>
      <p:sp>
        <p:nvSpPr>
          <p:cNvPr id="2" name="Content Placeholder 1">
            <a:extLst>
              <a:ext uri="{FF2B5EF4-FFF2-40B4-BE49-F238E27FC236}">
                <a16:creationId xmlns:a16="http://schemas.microsoft.com/office/drawing/2014/main" id="{1BA788D3-A11D-44AB-82F9-BEF134FA59B9}"/>
              </a:ext>
            </a:extLst>
          </p:cNvPr>
          <p:cNvSpPr>
            <a:spLocks noGrp="1"/>
          </p:cNvSpPr>
          <p:nvPr>
            <p:ph type="body" sz="quarter" idx="10"/>
          </p:nvPr>
        </p:nvSpPr>
        <p:spPr/>
        <p:txBody>
          <a:bodyPr/>
          <a:lstStyle/>
          <a:p>
            <a:r>
              <a:rPr lang="en-US" dirty="0"/>
              <a:t>It identifies the broad array of risks that could impact the enterprise.</a:t>
            </a:r>
          </a:p>
          <a:p>
            <a:r>
              <a:rPr lang="en-US" dirty="0"/>
              <a:t>Risk assessment help identify:</a:t>
            </a:r>
          </a:p>
          <a:p>
            <a:pPr lvl="1"/>
            <a:r>
              <a:rPr lang="en-US" dirty="0"/>
              <a:t>The impact of personnel loss</a:t>
            </a:r>
          </a:p>
          <a:p>
            <a:pPr lvl="1"/>
            <a:r>
              <a:rPr lang="en-US" dirty="0"/>
              <a:t>Changes in consumer or customer preferences</a:t>
            </a:r>
          </a:p>
          <a:p>
            <a:pPr lvl="1"/>
            <a:r>
              <a:rPr lang="en-US" dirty="0"/>
              <a:t>Internal agility and ability to respond to security incidents with a plan</a:t>
            </a:r>
          </a:p>
          <a:p>
            <a:pPr lvl="1"/>
            <a:r>
              <a:rPr lang="en-US" dirty="0"/>
              <a:t>Financial volatility</a:t>
            </a:r>
          </a:p>
          <a:p>
            <a:r>
              <a:rPr lang="en-US" dirty="0"/>
              <a:t>It helps categorizing risks that are acceptable, risks which involves action plans, whether through mitigation, creating contingency plans, or leaving be.</a:t>
            </a:r>
          </a:p>
        </p:txBody>
      </p:sp>
    </p:spTree>
    <p:extLst>
      <p:ext uri="{BB962C8B-B14F-4D97-AF65-F5344CB8AC3E}">
        <p14:creationId xmlns:p14="http://schemas.microsoft.com/office/powerpoint/2010/main" val="1650366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4BE22C4-232B-412A-BB94-184C9D777066}"/>
              </a:ext>
            </a:extLst>
          </p:cNvPr>
          <p:cNvGraphicFramePr>
            <a:graphicFrameLocks noChangeAspect="1"/>
          </p:cNvGraphicFramePr>
          <p:nvPr>
            <p:custDataLst>
              <p:tags r:id="rId1"/>
            </p:custDataLst>
            <p:extLst>
              <p:ext uri="{D42A27DB-BD31-4B8C-83A1-F6EECF244321}">
                <p14:modId xmlns:p14="http://schemas.microsoft.com/office/powerpoint/2010/main" val="40567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B4BE22C4-232B-412A-BB94-184C9D77706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860D88-CB0E-41A2-820D-866EBCEEB2FD}"/>
              </a:ext>
            </a:extLst>
          </p:cNvPr>
          <p:cNvSpPr>
            <a:spLocks noGrp="1"/>
          </p:cNvSpPr>
          <p:nvPr>
            <p:ph type="title"/>
          </p:nvPr>
        </p:nvSpPr>
        <p:spPr/>
        <p:txBody>
          <a:bodyPr vert="horz"/>
          <a:lstStyle/>
          <a:p>
            <a:r>
              <a:rPr lang="en-US" dirty="0"/>
              <a:t>Risk management and business continuity management </a:t>
            </a:r>
          </a:p>
        </p:txBody>
      </p:sp>
      <p:sp>
        <p:nvSpPr>
          <p:cNvPr id="3" name="Content Placeholder 2">
            <a:extLst>
              <a:ext uri="{FF2B5EF4-FFF2-40B4-BE49-F238E27FC236}">
                <a16:creationId xmlns:a16="http://schemas.microsoft.com/office/drawing/2014/main" id="{87A65C88-DBDB-442F-B806-9BB0441D30B6}"/>
              </a:ext>
            </a:extLst>
          </p:cNvPr>
          <p:cNvSpPr>
            <a:spLocks noGrp="1"/>
          </p:cNvSpPr>
          <p:nvPr>
            <p:ph type="body" sz="quarter" idx="10"/>
          </p:nvPr>
        </p:nvSpPr>
        <p:spPr/>
        <p:txBody>
          <a:bodyPr/>
          <a:lstStyle/>
          <a:p>
            <a:r>
              <a:rPr lang="en-US" dirty="0"/>
              <a:t>The relationship between Business Continuity and Risk Management depends on the organization. In most cases, Business Continuity is a sub-domain of Risk Management.</a:t>
            </a:r>
          </a:p>
          <a:p>
            <a:r>
              <a:rPr lang="en-US" dirty="0"/>
              <a:t>Risk assessment helps determine:</a:t>
            </a:r>
          </a:p>
        </p:txBody>
      </p:sp>
      <p:grpSp>
        <p:nvGrpSpPr>
          <p:cNvPr id="7" name="Group 6">
            <a:extLst>
              <a:ext uri="{FF2B5EF4-FFF2-40B4-BE49-F238E27FC236}">
                <a16:creationId xmlns:a16="http://schemas.microsoft.com/office/drawing/2014/main" id="{A424D206-0E4E-4E73-88A6-A5A49E3A14F4}"/>
              </a:ext>
            </a:extLst>
          </p:cNvPr>
          <p:cNvGrpSpPr/>
          <p:nvPr/>
        </p:nvGrpSpPr>
        <p:grpSpPr>
          <a:xfrm>
            <a:off x="2568544" y="2967079"/>
            <a:ext cx="1043110" cy="1086486"/>
            <a:chOff x="1129179" y="2096056"/>
            <a:chExt cx="1169818" cy="1218463"/>
          </a:xfrm>
        </p:grpSpPr>
        <p:grpSp>
          <p:nvGrpSpPr>
            <p:cNvPr id="8" name="Group 7">
              <a:extLst>
                <a:ext uri="{FF2B5EF4-FFF2-40B4-BE49-F238E27FC236}">
                  <a16:creationId xmlns:a16="http://schemas.microsoft.com/office/drawing/2014/main" id="{704DECEE-A1CA-465F-B7AB-8D3D7DCBAAB8}"/>
                </a:ext>
              </a:extLst>
            </p:cNvPr>
            <p:cNvGrpSpPr/>
            <p:nvPr/>
          </p:nvGrpSpPr>
          <p:grpSpPr>
            <a:xfrm>
              <a:off x="1129179" y="2096056"/>
              <a:ext cx="1169818" cy="1218463"/>
              <a:chOff x="833120" y="2418080"/>
              <a:chExt cx="1016000" cy="776037"/>
            </a:xfrm>
          </p:grpSpPr>
          <p:sp>
            <p:nvSpPr>
              <p:cNvPr id="28" name="Rectangle: Rounded Corners 27">
                <a:extLst>
                  <a:ext uri="{FF2B5EF4-FFF2-40B4-BE49-F238E27FC236}">
                    <a16:creationId xmlns:a16="http://schemas.microsoft.com/office/drawing/2014/main" id="{D4D8B04E-4DBB-4E9C-8AC4-60C10C009F37}"/>
                  </a:ext>
                </a:extLst>
              </p:cNvPr>
              <p:cNvSpPr/>
              <p:nvPr/>
            </p:nvSpPr>
            <p:spPr>
              <a:xfrm>
                <a:off x="833120" y="2418080"/>
                <a:ext cx="1016000" cy="524444"/>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000" dirty="0">
                  <a:solidFill>
                    <a:schemeClr val="tx1"/>
                  </a:solidFill>
                </a:endParaRPr>
              </a:p>
            </p:txBody>
          </p:sp>
          <p:sp>
            <p:nvSpPr>
              <p:cNvPr id="29" name="Isosceles Triangle 28">
                <a:extLst>
                  <a:ext uri="{FF2B5EF4-FFF2-40B4-BE49-F238E27FC236}">
                    <a16:creationId xmlns:a16="http://schemas.microsoft.com/office/drawing/2014/main" id="{7A3AB0B3-6B53-4BE0-AE18-C82ACF58F62C}"/>
                  </a:ext>
                </a:extLst>
              </p:cNvPr>
              <p:cNvSpPr/>
              <p:nvPr/>
            </p:nvSpPr>
            <p:spPr>
              <a:xfrm rot="10800000">
                <a:off x="1122680" y="2817496"/>
                <a:ext cx="436880" cy="376621"/>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grpSp>
          <p:nvGrpSpPr>
            <p:cNvPr id="9" name="Group 8">
              <a:extLst>
                <a:ext uri="{FF2B5EF4-FFF2-40B4-BE49-F238E27FC236}">
                  <a16:creationId xmlns:a16="http://schemas.microsoft.com/office/drawing/2014/main" id="{C0641612-5070-43B8-874E-6759FE3E06C9}"/>
                </a:ext>
              </a:extLst>
            </p:cNvPr>
            <p:cNvGrpSpPr/>
            <p:nvPr/>
          </p:nvGrpSpPr>
          <p:grpSpPr>
            <a:xfrm>
              <a:off x="1391986" y="2122928"/>
              <a:ext cx="626648" cy="856921"/>
              <a:chOff x="457200" y="1249363"/>
              <a:chExt cx="1054100" cy="1441450"/>
            </a:xfrm>
            <a:solidFill>
              <a:srgbClr val="2E2E38"/>
            </a:solidFill>
          </p:grpSpPr>
          <p:sp>
            <p:nvSpPr>
              <p:cNvPr id="10" name="Freeform 5">
                <a:extLst>
                  <a:ext uri="{FF2B5EF4-FFF2-40B4-BE49-F238E27FC236}">
                    <a16:creationId xmlns:a16="http://schemas.microsoft.com/office/drawing/2014/main" id="{0519ECF5-C530-467C-9857-38311B2F1734}"/>
                  </a:ext>
                </a:extLst>
              </p:cNvPr>
              <p:cNvSpPr>
                <a:spLocks noEditPoints="1"/>
              </p:cNvSpPr>
              <p:nvPr/>
            </p:nvSpPr>
            <p:spPr bwMode="auto">
              <a:xfrm>
                <a:off x="536575" y="1344613"/>
                <a:ext cx="895350" cy="1263650"/>
              </a:xfrm>
              <a:custGeom>
                <a:avLst/>
                <a:gdLst>
                  <a:gd name="T0" fmla="*/ 170 w 564"/>
                  <a:gd name="T1" fmla="*/ 540 h 796"/>
                  <a:gd name="T2" fmla="*/ 134 w 564"/>
                  <a:gd name="T3" fmla="*/ 520 h 796"/>
                  <a:gd name="T4" fmla="*/ 84 w 564"/>
                  <a:gd name="T5" fmla="*/ 482 h 796"/>
                  <a:gd name="T6" fmla="*/ 46 w 564"/>
                  <a:gd name="T7" fmla="*/ 436 h 796"/>
                  <a:gd name="T8" fmla="*/ 18 w 564"/>
                  <a:gd name="T9" fmla="*/ 382 h 796"/>
                  <a:gd name="T10" fmla="*/ 4 w 564"/>
                  <a:gd name="T11" fmla="*/ 322 h 796"/>
                  <a:gd name="T12" fmla="*/ 0 w 564"/>
                  <a:gd name="T13" fmla="*/ 282 h 796"/>
                  <a:gd name="T14" fmla="*/ 12 w 564"/>
                  <a:gd name="T15" fmla="*/ 198 h 796"/>
                  <a:gd name="T16" fmla="*/ 48 w 564"/>
                  <a:gd name="T17" fmla="*/ 124 h 796"/>
                  <a:gd name="T18" fmla="*/ 102 w 564"/>
                  <a:gd name="T19" fmla="*/ 64 h 796"/>
                  <a:gd name="T20" fmla="*/ 172 w 564"/>
                  <a:gd name="T21" fmla="*/ 22 h 796"/>
                  <a:gd name="T22" fmla="*/ 252 w 564"/>
                  <a:gd name="T23" fmla="*/ 0 h 796"/>
                  <a:gd name="T24" fmla="*/ 310 w 564"/>
                  <a:gd name="T25" fmla="*/ 0 h 796"/>
                  <a:gd name="T26" fmla="*/ 392 w 564"/>
                  <a:gd name="T27" fmla="*/ 22 h 796"/>
                  <a:gd name="T28" fmla="*/ 460 w 564"/>
                  <a:gd name="T29" fmla="*/ 64 h 796"/>
                  <a:gd name="T30" fmla="*/ 514 w 564"/>
                  <a:gd name="T31" fmla="*/ 124 h 796"/>
                  <a:gd name="T32" fmla="*/ 550 w 564"/>
                  <a:gd name="T33" fmla="*/ 198 h 796"/>
                  <a:gd name="T34" fmla="*/ 564 w 564"/>
                  <a:gd name="T35" fmla="*/ 282 h 796"/>
                  <a:gd name="T36" fmla="*/ 560 w 564"/>
                  <a:gd name="T37" fmla="*/ 324 h 796"/>
                  <a:gd name="T38" fmla="*/ 544 w 564"/>
                  <a:gd name="T39" fmla="*/ 384 h 796"/>
                  <a:gd name="T40" fmla="*/ 516 w 564"/>
                  <a:gd name="T41" fmla="*/ 438 h 796"/>
                  <a:gd name="T42" fmla="*/ 476 w 564"/>
                  <a:gd name="T43" fmla="*/ 484 h 796"/>
                  <a:gd name="T44" fmla="*/ 428 w 564"/>
                  <a:gd name="T45" fmla="*/ 522 h 796"/>
                  <a:gd name="T46" fmla="*/ 390 w 564"/>
                  <a:gd name="T47" fmla="*/ 796 h 796"/>
                  <a:gd name="T48" fmla="*/ 372 w 564"/>
                  <a:gd name="T49" fmla="*/ 528 h 796"/>
                  <a:gd name="T50" fmla="*/ 396 w 564"/>
                  <a:gd name="T51" fmla="*/ 518 h 796"/>
                  <a:gd name="T52" fmla="*/ 446 w 564"/>
                  <a:gd name="T53" fmla="*/ 486 h 796"/>
                  <a:gd name="T54" fmla="*/ 488 w 564"/>
                  <a:gd name="T55" fmla="*/ 446 h 796"/>
                  <a:gd name="T56" fmla="*/ 518 w 564"/>
                  <a:gd name="T57" fmla="*/ 396 h 796"/>
                  <a:gd name="T58" fmla="*/ 538 w 564"/>
                  <a:gd name="T59" fmla="*/ 340 h 796"/>
                  <a:gd name="T60" fmla="*/ 546 w 564"/>
                  <a:gd name="T61" fmla="*/ 282 h 796"/>
                  <a:gd name="T62" fmla="*/ 540 w 564"/>
                  <a:gd name="T63" fmla="*/ 228 h 796"/>
                  <a:gd name="T64" fmla="*/ 514 w 564"/>
                  <a:gd name="T65" fmla="*/ 156 h 796"/>
                  <a:gd name="T66" fmla="*/ 468 w 564"/>
                  <a:gd name="T67" fmla="*/ 94 h 796"/>
                  <a:gd name="T68" fmla="*/ 408 w 564"/>
                  <a:gd name="T69" fmla="*/ 50 h 796"/>
                  <a:gd name="T70" fmla="*/ 334 w 564"/>
                  <a:gd name="T71" fmla="*/ 22 h 796"/>
                  <a:gd name="T72" fmla="*/ 282 w 564"/>
                  <a:gd name="T73" fmla="*/ 18 h 796"/>
                  <a:gd name="T74" fmla="*/ 204 w 564"/>
                  <a:gd name="T75" fmla="*/ 30 h 796"/>
                  <a:gd name="T76" fmla="*/ 134 w 564"/>
                  <a:gd name="T77" fmla="*/ 62 h 796"/>
                  <a:gd name="T78" fmla="*/ 78 w 564"/>
                  <a:gd name="T79" fmla="*/ 114 h 796"/>
                  <a:gd name="T80" fmla="*/ 38 w 564"/>
                  <a:gd name="T81" fmla="*/ 178 h 796"/>
                  <a:gd name="T82" fmla="*/ 20 w 564"/>
                  <a:gd name="T83" fmla="*/ 254 h 796"/>
                  <a:gd name="T84" fmla="*/ 18 w 564"/>
                  <a:gd name="T85" fmla="*/ 302 h 796"/>
                  <a:gd name="T86" fmla="*/ 30 w 564"/>
                  <a:gd name="T87" fmla="*/ 358 h 796"/>
                  <a:gd name="T88" fmla="*/ 52 w 564"/>
                  <a:gd name="T89" fmla="*/ 412 h 796"/>
                  <a:gd name="T90" fmla="*/ 86 w 564"/>
                  <a:gd name="T91" fmla="*/ 458 h 796"/>
                  <a:gd name="T92" fmla="*/ 130 w 564"/>
                  <a:gd name="T93" fmla="*/ 496 h 796"/>
                  <a:gd name="T94" fmla="*/ 182 w 564"/>
                  <a:gd name="T95" fmla="*/ 52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4" h="796">
                    <a:moveTo>
                      <a:pt x="390" y="796"/>
                    </a:moveTo>
                    <a:lnTo>
                      <a:pt x="170" y="796"/>
                    </a:lnTo>
                    <a:lnTo>
                      <a:pt x="170" y="540"/>
                    </a:lnTo>
                    <a:lnTo>
                      <a:pt x="170" y="540"/>
                    </a:lnTo>
                    <a:lnTo>
                      <a:pt x="152" y="530"/>
                    </a:lnTo>
                    <a:lnTo>
                      <a:pt x="134" y="520"/>
                    </a:lnTo>
                    <a:lnTo>
                      <a:pt x="116" y="508"/>
                    </a:lnTo>
                    <a:lnTo>
                      <a:pt x="100" y="496"/>
                    </a:lnTo>
                    <a:lnTo>
                      <a:pt x="84" y="482"/>
                    </a:lnTo>
                    <a:lnTo>
                      <a:pt x="70" y="468"/>
                    </a:lnTo>
                    <a:lnTo>
                      <a:pt x="58" y="452"/>
                    </a:lnTo>
                    <a:lnTo>
                      <a:pt x="46" y="436"/>
                    </a:lnTo>
                    <a:lnTo>
                      <a:pt x="36" y="418"/>
                    </a:lnTo>
                    <a:lnTo>
                      <a:pt x="26" y="400"/>
                    </a:lnTo>
                    <a:lnTo>
                      <a:pt x="18" y="382"/>
                    </a:lnTo>
                    <a:lnTo>
                      <a:pt x="12" y="362"/>
                    </a:lnTo>
                    <a:lnTo>
                      <a:pt x="6" y="344"/>
                    </a:lnTo>
                    <a:lnTo>
                      <a:pt x="4" y="322"/>
                    </a:lnTo>
                    <a:lnTo>
                      <a:pt x="0" y="302"/>
                    </a:lnTo>
                    <a:lnTo>
                      <a:pt x="0" y="282"/>
                    </a:lnTo>
                    <a:lnTo>
                      <a:pt x="0" y="282"/>
                    </a:lnTo>
                    <a:lnTo>
                      <a:pt x="2" y="252"/>
                    </a:lnTo>
                    <a:lnTo>
                      <a:pt x="6" y="224"/>
                    </a:lnTo>
                    <a:lnTo>
                      <a:pt x="12" y="198"/>
                    </a:lnTo>
                    <a:lnTo>
                      <a:pt x="22" y="172"/>
                    </a:lnTo>
                    <a:lnTo>
                      <a:pt x="34" y="146"/>
                    </a:lnTo>
                    <a:lnTo>
                      <a:pt x="48" y="124"/>
                    </a:lnTo>
                    <a:lnTo>
                      <a:pt x="64" y="102"/>
                    </a:lnTo>
                    <a:lnTo>
                      <a:pt x="82" y="82"/>
                    </a:lnTo>
                    <a:lnTo>
                      <a:pt x="102" y="64"/>
                    </a:lnTo>
                    <a:lnTo>
                      <a:pt x="124" y="48"/>
                    </a:lnTo>
                    <a:lnTo>
                      <a:pt x="148" y="34"/>
                    </a:lnTo>
                    <a:lnTo>
                      <a:pt x="172" y="22"/>
                    </a:lnTo>
                    <a:lnTo>
                      <a:pt x="198" y="12"/>
                    </a:lnTo>
                    <a:lnTo>
                      <a:pt x="224" y="6"/>
                    </a:lnTo>
                    <a:lnTo>
                      <a:pt x="252" y="0"/>
                    </a:lnTo>
                    <a:lnTo>
                      <a:pt x="282" y="0"/>
                    </a:lnTo>
                    <a:lnTo>
                      <a:pt x="282" y="0"/>
                    </a:lnTo>
                    <a:lnTo>
                      <a:pt x="310" y="0"/>
                    </a:lnTo>
                    <a:lnTo>
                      <a:pt x="338" y="6"/>
                    </a:lnTo>
                    <a:lnTo>
                      <a:pt x="366" y="12"/>
                    </a:lnTo>
                    <a:lnTo>
                      <a:pt x="392" y="22"/>
                    </a:lnTo>
                    <a:lnTo>
                      <a:pt x="416" y="34"/>
                    </a:lnTo>
                    <a:lnTo>
                      <a:pt x="438" y="48"/>
                    </a:lnTo>
                    <a:lnTo>
                      <a:pt x="460" y="64"/>
                    </a:lnTo>
                    <a:lnTo>
                      <a:pt x="480" y="82"/>
                    </a:lnTo>
                    <a:lnTo>
                      <a:pt x="498" y="102"/>
                    </a:lnTo>
                    <a:lnTo>
                      <a:pt x="514" y="124"/>
                    </a:lnTo>
                    <a:lnTo>
                      <a:pt x="530" y="146"/>
                    </a:lnTo>
                    <a:lnTo>
                      <a:pt x="540" y="172"/>
                    </a:lnTo>
                    <a:lnTo>
                      <a:pt x="550" y="198"/>
                    </a:lnTo>
                    <a:lnTo>
                      <a:pt x="558" y="224"/>
                    </a:lnTo>
                    <a:lnTo>
                      <a:pt x="562" y="252"/>
                    </a:lnTo>
                    <a:lnTo>
                      <a:pt x="564" y="282"/>
                    </a:lnTo>
                    <a:lnTo>
                      <a:pt x="564" y="282"/>
                    </a:lnTo>
                    <a:lnTo>
                      <a:pt x="562" y="302"/>
                    </a:lnTo>
                    <a:lnTo>
                      <a:pt x="560" y="324"/>
                    </a:lnTo>
                    <a:lnTo>
                      <a:pt x="556" y="344"/>
                    </a:lnTo>
                    <a:lnTo>
                      <a:pt x="550" y="364"/>
                    </a:lnTo>
                    <a:lnTo>
                      <a:pt x="544" y="384"/>
                    </a:lnTo>
                    <a:lnTo>
                      <a:pt x="536" y="402"/>
                    </a:lnTo>
                    <a:lnTo>
                      <a:pt x="526" y="420"/>
                    </a:lnTo>
                    <a:lnTo>
                      <a:pt x="516" y="438"/>
                    </a:lnTo>
                    <a:lnTo>
                      <a:pt x="504" y="454"/>
                    </a:lnTo>
                    <a:lnTo>
                      <a:pt x="492" y="470"/>
                    </a:lnTo>
                    <a:lnTo>
                      <a:pt x="476" y="484"/>
                    </a:lnTo>
                    <a:lnTo>
                      <a:pt x="462" y="498"/>
                    </a:lnTo>
                    <a:lnTo>
                      <a:pt x="446" y="510"/>
                    </a:lnTo>
                    <a:lnTo>
                      <a:pt x="428" y="522"/>
                    </a:lnTo>
                    <a:lnTo>
                      <a:pt x="410" y="532"/>
                    </a:lnTo>
                    <a:lnTo>
                      <a:pt x="390" y="540"/>
                    </a:lnTo>
                    <a:lnTo>
                      <a:pt x="390" y="796"/>
                    </a:lnTo>
                    <a:close/>
                    <a:moveTo>
                      <a:pt x="188" y="778"/>
                    </a:moveTo>
                    <a:lnTo>
                      <a:pt x="372" y="778"/>
                    </a:lnTo>
                    <a:lnTo>
                      <a:pt x="372" y="528"/>
                    </a:lnTo>
                    <a:lnTo>
                      <a:pt x="378" y="526"/>
                    </a:lnTo>
                    <a:lnTo>
                      <a:pt x="378" y="526"/>
                    </a:lnTo>
                    <a:lnTo>
                      <a:pt x="396" y="518"/>
                    </a:lnTo>
                    <a:lnTo>
                      <a:pt x="414" y="508"/>
                    </a:lnTo>
                    <a:lnTo>
                      <a:pt x="430" y="498"/>
                    </a:lnTo>
                    <a:lnTo>
                      <a:pt x="446" y="486"/>
                    </a:lnTo>
                    <a:lnTo>
                      <a:pt x="462" y="474"/>
                    </a:lnTo>
                    <a:lnTo>
                      <a:pt x="476" y="460"/>
                    </a:lnTo>
                    <a:lnTo>
                      <a:pt x="488" y="446"/>
                    </a:lnTo>
                    <a:lnTo>
                      <a:pt x="500" y="430"/>
                    </a:lnTo>
                    <a:lnTo>
                      <a:pt x="510" y="414"/>
                    </a:lnTo>
                    <a:lnTo>
                      <a:pt x="518" y="396"/>
                    </a:lnTo>
                    <a:lnTo>
                      <a:pt x="526" y="378"/>
                    </a:lnTo>
                    <a:lnTo>
                      <a:pt x="534" y="360"/>
                    </a:lnTo>
                    <a:lnTo>
                      <a:pt x="538" y="340"/>
                    </a:lnTo>
                    <a:lnTo>
                      <a:pt x="542" y="322"/>
                    </a:lnTo>
                    <a:lnTo>
                      <a:pt x="544" y="302"/>
                    </a:lnTo>
                    <a:lnTo>
                      <a:pt x="546" y="282"/>
                    </a:lnTo>
                    <a:lnTo>
                      <a:pt x="546" y="282"/>
                    </a:lnTo>
                    <a:lnTo>
                      <a:pt x="544" y="254"/>
                    </a:lnTo>
                    <a:lnTo>
                      <a:pt x="540" y="228"/>
                    </a:lnTo>
                    <a:lnTo>
                      <a:pt x="534" y="202"/>
                    </a:lnTo>
                    <a:lnTo>
                      <a:pt x="524" y="178"/>
                    </a:lnTo>
                    <a:lnTo>
                      <a:pt x="514" y="156"/>
                    </a:lnTo>
                    <a:lnTo>
                      <a:pt x="500" y="134"/>
                    </a:lnTo>
                    <a:lnTo>
                      <a:pt x="484" y="114"/>
                    </a:lnTo>
                    <a:lnTo>
                      <a:pt x="468" y="94"/>
                    </a:lnTo>
                    <a:lnTo>
                      <a:pt x="450" y="78"/>
                    </a:lnTo>
                    <a:lnTo>
                      <a:pt x="428" y="62"/>
                    </a:lnTo>
                    <a:lnTo>
                      <a:pt x="408" y="50"/>
                    </a:lnTo>
                    <a:lnTo>
                      <a:pt x="384" y="38"/>
                    </a:lnTo>
                    <a:lnTo>
                      <a:pt x="360" y="30"/>
                    </a:lnTo>
                    <a:lnTo>
                      <a:pt x="334" y="22"/>
                    </a:lnTo>
                    <a:lnTo>
                      <a:pt x="308" y="18"/>
                    </a:lnTo>
                    <a:lnTo>
                      <a:pt x="282" y="18"/>
                    </a:lnTo>
                    <a:lnTo>
                      <a:pt x="282" y="18"/>
                    </a:lnTo>
                    <a:lnTo>
                      <a:pt x="254" y="18"/>
                    </a:lnTo>
                    <a:lnTo>
                      <a:pt x="228" y="22"/>
                    </a:lnTo>
                    <a:lnTo>
                      <a:pt x="204" y="30"/>
                    </a:lnTo>
                    <a:lnTo>
                      <a:pt x="180" y="38"/>
                    </a:lnTo>
                    <a:lnTo>
                      <a:pt x="156" y="50"/>
                    </a:lnTo>
                    <a:lnTo>
                      <a:pt x="134" y="62"/>
                    </a:lnTo>
                    <a:lnTo>
                      <a:pt x="114" y="78"/>
                    </a:lnTo>
                    <a:lnTo>
                      <a:pt x="96" y="94"/>
                    </a:lnTo>
                    <a:lnTo>
                      <a:pt x="78" y="114"/>
                    </a:lnTo>
                    <a:lnTo>
                      <a:pt x="64" y="134"/>
                    </a:lnTo>
                    <a:lnTo>
                      <a:pt x="50" y="156"/>
                    </a:lnTo>
                    <a:lnTo>
                      <a:pt x="38" y="178"/>
                    </a:lnTo>
                    <a:lnTo>
                      <a:pt x="30" y="202"/>
                    </a:lnTo>
                    <a:lnTo>
                      <a:pt x="24" y="228"/>
                    </a:lnTo>
                    <a:lnTo>
                      <a:pt x="20" y="254"/>
                    </a:lnTo>
                    <a:lnTo>
                      <a:pt x="18" y="282"/>
                    </a:lnTo>
                    <a:lnTo>
                      <a:pt x="18" y="282"/>
                    </a:lnTo>
                    <a:lnTo>
                      <a:pt x="18" y="302"/>
                    </a:lnTo>
                    <a:lnTo>
                      <a:pt x="20" y="320"/>
                    </a:lnTo>
                    <a:lnTo>
                      <a:pt x="24" y="340"/>
                    </a:lnTo>
                    <a:lnTo>
                      <a:pt x="30" y="358"/>
                    </a:lnTo>
                    <a:lnTo>
                      <a:pt x="36" y="378"/>
                    </a:lnTo>
                    <a:lnTo>
                      <a:pt x="44" y="394"/>
                    </a:lnTo>
                    <a:lnTo>
                      <a:pt x="52" y="412"/>
                    </a:lnTo>
                    <a:lnTo>
                      <a:pt x="62" y="428"/>
                    </a:lnTo>
                    <a:lnTo>
                      <a:pt x="74" y="444"/>
                    </a:lnTo>
                    <a:lnTo>
                      <a:pt x="86" y="458"/>
                    </a:lnTo>
                    <a:lnTo>
                      <a:pt x="100" y="472"/>
                    </a:lnTo>
                    <a:lnTo>
                      <a:pt x="114" y="486"/>
                    </a:lnTo>
                    <a:lnTo>
                      <a:pt x="130" y="496"/>
                    </a:lnTo>
                    <a:lnTo>
                      <a:pt x="146" y="508"/>
                    </a:lnTo>
                    <a:lnTo>
                      <a:pt x="164" y="516"/>
                    </a:lnTo>
                    <a:lnTo>
                      <a:pt x="182" y="526"/>
                    </a:lnTo>
                    <a:lnTo>
                      <a:pt x="188" y="528"/>
                    </a:lnTo>
                    <a:lnTo>
                      <a:pt x="188" y="77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1" name="Freeform 6">
                <a:extLst>
                  <a:ext uri="{FF2B5EF4-FFF2-40B4-BE49-F238E27FC236}">
                    <a16:creationId xmlns:a16="http://schemas.microsoft.com/office/drawing/2014/main" id="{6C1CF8C5-E2CF-4F42-B167-0EFEB0B50FE7}"/>
                  </a:ext>
                </a:extLst>
              </p:cNvPr>
              <p:cNvSpPr>
                <a:spLocks noEditPoints="1"/>
              </p:cNvSpPr>
              <p:nvPr/>
            </p:nvSpPr>
            <p:spPr bwMode="auto">
              <a:xfrm>
                <a:off x="892175" y="2579688"/>
                <a:ext cx="180975" cy="111125"/>
              </a:xfrm>
              <a:custGeom>
                <a:avLst/>
                <a:gdLst>
                  <a:gd name="T0" fmla="*/ 86 w 114"/>
                  <a:gd name="T1" fmla="*/ 70 h 70"/>
                  <a:gd name="T2" fmla="*/ 30 w 114"/>
                  <a:gd name="T3" fmla="*/ 70 h 70"/>
                  <a:gd name="T4" fmla="*/ 0 w 114"/>
                  <a:gd name="T5" fmla="*/ 0 h 70"/>
                  <a:gd name="T6" fmla="*/ 114 w 114"/>
                  <a:gd name="T7" fmla="*/ 0 h 70"/>
                  <a:gd name="T8" fmla="*/ 86 w 114"/>
                  <a:gd name="T9" fmla="*/ 70 h 70"/>
                  <a:gd name="T10" fmla="*/ 42 w 114"/>
                  <a:gd name="T11" fmla="*/ 52 h 70"/>
                  <a:gd name="T12" fmla="*/ 74 w 114"/>
                  <a:gd name="T13" fmla="*/ 52 h 70"/>
                  <a:gd name="T14" fmla="*/ 88 w 114"/>
                  <a:gd name="T15" fmla="*/ 18 h 70"/>
                  <a:gd name="T16" fmla="*/ 28 w 114"/>
                  <a:gd name="T17" fmla="*/ 18 h 70"/>
                  <a:gd name="T18" fmla="*/ 42 w 114"/>
                  <a:gd name="T19"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70">
                    <a:moveTo>
                      <a:pt x="86" y="70"/>
                    </a:moveTo>
                    <a:lnTo>
                      <a:pt x="30" y="70"/>
                    </a:lnTo>
                    <a:lnTo>
                      <a:pt x="0" y="0"/>
                    </a:lnTo>
                    <a:lnTo>
                      <a:pt x="114" y="0"/>
                    </a:lnTo>
                    <a:lnTo>
                      <a:pt x="86" y="70"/>
                    </a:lnTo>
                    <a:close/>
                    <a:moveTo>
                      <a:pt x="42" y="52"/>
                    </a:moveTo>
                    <a:lnTo>
                      <a:pt x="74" y="52"/>
                    </a:lnTo>
                    <a:lnTo>
                      <a:pt x="88" y="18"/>
                    </a:lnTo>
                    <a:lnTo>
                      <a:pt x="28" y="18"/>
                    </a:lnTo>
                    <a:lnTo>
                      <a:pt x="42" y="52"/>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2" name="Rectangle 7">
                <a:extLst>
                  <a:ext uri="{FF2B5EF4-FFF2-40B4-BE49-F238E27FC236}">
                    <a16:creationId xmlns:a16="http://schemas.microsoft.com/office/drawing/2014/main" id="{B3E64E87-4AF8-463A-A3EA-439511D8871E}"/>
                  </a:ext>
                </a:extLst>
              </p:cNvPr>
              <p:cNvSpPr>
                <a:spLocks noChangeArrowheads="1"/>
              </p:cNvSpPr>
              <p:nvPr/>
            </p:nvSpPr>
            <p:spPr bwMode="auto">
              <a:xfrm>
                <a:off x="733425" y="2319338"/>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3" name="Rectangle 8">
                <a:extLst>
                  <a:ext uri="{FF2B5EF4-FFF2-40B4-BE49-F238E27FC236}">
                    <a16:creationId xmlns:a16="http://schemas.microsoft.com/office/drawing/2014/main" id="{9BCC183B-45EB-42EF-82AF-994B29CD597E}"/>
                  </a:ext>
                </a:extLst>
              </p:cNvPr>
              <p:cNvSpPr>
                <a:spLocks noChangeArrowheads="1"/>
              </p:cNvSpPr>
              <p:nvPr/>
            </p:nvSpPr>
            <p:spPr bwMode="auto">
              <a:xfrm>
                <a:off x="733425" y="2398713"/>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4" name="Rectangle 9">
                <a:extLst>
                  <a:ext uri="{FF2B5EF4-FFF2-40B4-BE49-F238E27FC236}">
                    <a16:creationId xmlns:a16="http://schemas.microsoft.com/office/drawing/2014/main" id="{8DA5165F-F321-48BC-AB09-D61FE83A2FB2}"/>
                  </a:ext>
                </a:extLst>
              </p:cNvPr>
              <p:cNvSpPr>
                <a:spLocks noChangeArrowheads="1"/>
              </p:cNvSpPr>
              <p:nvPr/>
            </p:nvSpPr>
            <p:spPr bwMode="auto">
              <a:xfrm>
                <a:off x="733425" y="2481263"/>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5" name="Rectangle 10">
                <a:extLst>
                  <a:ext uri="{FF2B5EF4-FFF2-40B4-BE49-F238E27FC236}">
                    <a16:creationId xmlns:a16="http://schemas.microsoft.com/office/drawing/2014/main" id="{464B4612-1E20-4B15-9B0A-CD4229171216}"/>
                  </a:ext>
                </a:extLst>
              </p:cNvPr>
              <p:cNvSpPr>
                <a:spLocks noChangeArrowheads="1"/>
              </p:cNvSpPr>
              <p:nvPr/>
            </p:nvSpPr>
            <p:spPr bwMode="auto">
              <a:xfrm>
                <a:off x="701675" y="132556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6" name="Rectangle 11">
                <a:extLst>
                  <a:ext uri="{FF2B5EF4-FFF2-40B4-BE49-F238E27FC236}">
                    <a16:creationId xmlns:a16="http://schemas.microsoft.com/office/drawing/2014/main" id="{A83834F0-A985-4D8E-BFF8-20BB527F8A39}"/>
                  </a:ext>
                </a:extLst>
              </p:cNvPr>
              <p:cNvSpPr>
                <a:spLocks noChangeArrowheads="1"/>
              </p:cNvSpPr>
              <p:nvPr/>
            </p:nvSpPr>
            <p:spPr bwMode="auto">
              <a:xfrm>
                <a:off x="514350" y="14938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7" name="Rectangle 12">
                <a:extLst>
                  <a:ext uri="{FF2B5EF4-FFF2-40B4-BE49-F238E27FC236}">
                    <a16:creationId xmlns:a16="http://schemas.microsoft.com/office/drawing/2014/main" id="{656D347B-19C4-4F35-9010-0064E6D95AFE}"/>
                  </a:ext>
                </a:extLst>
              </p:cNvPr>
              <p:cNvSpPr>
                <a:spLocks noChangeArrowheads="1"/>
              </p:cNvSpPr>
              <p:nvPr/>
            </p:nvSpPr>
            <p:spPr bwMode="auto">
              <a:xfrm>
                <a:off x="968375" y="1249363"/>
                <a:ext cx="28575" cy="508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8" name="Rectangle 13">
                <a:extLst>
                  <a:ext uri="{FF2B5EF4-FFF2-40B4-BE49-F238E27FC236}">
                    <a16:creationId xmlns:a16="http://schemas.microsoft.com/office/drawing/2014/main" id="{969126C3-68C5-4E04-9EF0-561AE98CAB60}"/>
                  </a:ext>
                </a:extLst>
              </p:cNvPr>
              <p:cNvSpPr>
                <a:spLocks noChangeArrowheads="1"/>
              </p:cNvSpPr>
              <p:nvPr/>
            </p:nvSpPr>
            <p:spPr bwMode="auto">
              <a:xfrm>
                <a:off x="1241425" y="132556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9" name="Rectangle 14">
                <a:extLst>
                  <a:ext uri="{FF2B5EF4-FFF2-40B4-BE49-F238E27FC236}">
                    <a16:creationId xmlns:a16="http://schemas.microsoft.com/office/drawing/2014/main" id="{149DABFE-BC7B-4E64-BDE5-E3AF782B000E}"/>
                  </a:ext>
                </a:extLst>
              </p:cNvPr>
              <p:cNvSpPr>
                <a:spLocks noChangeArrowheads="1"/>
              </p:cNvSpPr>
              <p:nvPr/>
            </p:nvSpPr>
            <p:spPr bwMode="auto">
              <a:xfrm>
                <a:off x="1406525" y="14938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0" name="Rectangle 15">
                <a:extLst>
                  <a:ext uri="{FF2B5EF4-FFF2-40B4-BE49-F238E27FC236}">
                    <a16:creationId xmlns:a16="http://schemas.microsoft.com/office/drawing/2014/main" id="{56FC17F4-03D8-47A8-AC9D-19EE8C53BC5E}"/>
                  </a:ext>
                </a:extLst>
              </p:cNvPr>
              <p:cNvSpPr>
                <a:spLocks noChangeArrowheads="1"/>
              </p:cNvSpPr>
              <p:nvPr/>
            </p:nvSpPr>
            <p:spPr bwMode="auto">
              <a:xfrm>
                <a:off x="514350" y="203358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1" name="Rectangle 16">
                <a:extLst>
                  <a:ext uri="{FF2B5EF4-FFF2-40B4-BE49-F238E27FC236}">
                    <a16:creationId xmlns:a16="http://schemas.microsoft.com/office/drawing/2014/main" id="{770963B8-CF8D-43B5-9D1B-6D93BB32C5A8}"/>
                  </a:ext>
                </a:extLst>
              </p:cNvPr>
              <p:cNvSpPr>
                <a:spLocks noChangeArrowheads="1"/>
              </p:cNvSpPr>
              <p:nvPr/>
            </p:nvSpPr>
            <p:spPr bwMode="auto">
              <a:xfrm>
                <a:off x="1406525" y="203358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2" name="Rectangle 17">
                <a:extLst>
                  <a:ext uri="{FF2B5EF4-FFF2-40B4-BE49-F238E27FC236}">
                    <a16:creationId xmlns:a16="http://schemas.microsoft.com/office/drawing/2014/main" id="{2AFBAC9A-FA72-481C-9225-5C72FCA1DFA5}"/>
                  </a:ext>
                </a:extLst>
              </p:cNvPr>
              <p:cNvSpPr>
                <a:spLocks noChangeArrowheads="1"/>
              </p:cNvSpPr>
              <p:nvPr/>
            </p:nvSpPr>
            <p:spPr bwMode="auto">
              <a:xfrm>
                <a:off x="1482725" y="175101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3" name="Rectangle 18">
                <a:extLst>
                  <a:ext uri="{FF2B5EF4-FFF2-40B4-BE49-F238E27FC236}">
                    <a16:creationId xmlns:a16="http://schemas.microsoft.com/office/drawing/2014/main" id="{0DEFF148-7985-4903-A1ED-0F6060218922}"/>
                  </a:ext>
                </a:extLst>
              </p:cNvPr>
              <p:cNvSpPr>
                <a:spLocks noChangeArrowheads="1"/>
              </p:cNvSpPr>
              <p:nvPr/>
            </p:nvSpPr>
            <p:spPr bwMode="auto">
              <a:xfrm>
                <a:off x="457200" y="175101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4" name="Rectangle 19">
                <a:extLst>
                  <a:ext uri="{FF2B5EF4-FFF2-40B4-BE49-F238E27FC236}">
                    <a16:creationId xmlns:a16="http://schemas.microsoft.com/office/drawing/2014/main" id="{EA436D2D-3B97-4471-B6ED-D3053E020D4D}"/>
                  </a:ext>
                </a:extLst>
              </p:cNvPr>
              <p:cNvSpPr>
                <a:spLocks noChangeArrowheads="1"/>
              </p:cNvSpPr>
              <p:nvPr/>
            </p:nvSpPr>
            <p:spPr bwMode="auto">
              <a:xfrm>
                <a:off x="920750" y="2195513"/>
                <a:ext cx="28575" cy="1524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5" name="Rectangle 20">
                <a:extLst>
                  <a:ext uri="{FF2B5EF4-FFF2-40B4-BE49-F238E27FC236}">
                    <a16:creationId xmlns:a16="http://schemas.microsoft.com/office/drawing/2014/main" id="{F013C7EA-607D-4535-B10D-B4A2EC9F641D}"/>
                  </a:ext>
                </a:extLst>
              </p:cNvPr>
              <p:cNvSpPr>
                <a:spLocks noChangeArrowheads="1"/>
              </p:cNvSpPr>
              <p:nvPr/>
            </p:nvSpPr>
            <p:spPr bwMode="auto">
              <a:xfrm>
                <a:off x="1016000" y="2195513"/>
                <a:ext cx="28575" cy="1524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6" name="Freeform 21">
                <a:extLst>
                  <a:ext uri="{FF2B5EF4-FFF2-40B4-BE49-F238E27FC236}">
                    <a16:creationId xmlns:a16="http://schemas.microsoft.com/office/drawing/2014/main" id="{A8DF80F2-2246-41A0-B032-688B6A17EDE1}"/>
                  </a:ext>
                </a:extLst>
              </p:cNvPr>
              <p:cNvSpPr>
                <a:spLocks noEditPoints="1"/>
              </p:cNvSpPr>
              <p:nvPr/>
            </p:nvSpPr>
            <p:spPr bwMode="auto">
              <a:xfrm>
                <a:off x="650875" y="1452563"/>
                <a:ext cx="666750" cy="666750"/>
              </a:xfrm>
              <a:custGeom>
                <a:avLst/>
                <a:gdLst>
                  <a:gd name="T0" fmla="*/ 170 w 420"/>
                  <a:gd name="T1" fmla="*/ 372 h 420"/>
                  <a:gd name="T2" fmla="*/ 122 w 420"/>
                  <a:gd name="T3" fmla="*/ 352 h 420"/>
                  <a:gd name="T4" fmla="*/ 68 w 420"/>
                  <a:gd name="T5" fmla="*/ 298 h 420"/>
                  <a:gd name="T6" fmla="*/ 48 w 420"/>
                  <a:gd name="T7" fmla="*/ 248 h 420"/>
                  <a:gd name="T8" fmla="*/ 48 w 420"/>
                  <a:gd name="T9" fmla="*/ 170 h 420"/>
                  <a:gd name="T10" fmla="*/ 68 w 420"/>
                  <a:gd name="T11" fmla="*/ 122 h 420"/>
                  <a:gd name="T12" fmla="*/ 122 w 420"/>
                  <a:gd name="T13" fmla="*/ 68 h 420"/>
                  <a:gd name="T14" fmla="*/ 170 w 420"/>
                  <a:gd name="T15" fmla="*/ 48 h 420"/>
                  <a:gd name="T16" fmla="*/ 248 w 420"/>
                  <a:gd name="T17" fmla="*/ 48 h 420"/>
                  <a:gd name="T18" fmla="*/ 296 w 420"/>
                  <a:gd name="T19" fmla="*/ 68 h 420"/>
                  <a:gd name="T20" fmla="*/ 352 w 420"/>
                  <a:gd name="T21" fmla="*/ 122 h 420"/>
                  <a:gd name="T22" fmla="*/ 372 w 420"/>
                  <a:gd name="T23" fmla="*/ 170 h 420"/>
                  <a:gd name="T24" fmla="*/ 372 w 420"/>
                  <a:gd name="T25" fmla="*/ 248 h 420"/>
                  <a:gd name="T26" fmla="*/ 352 w 420"/>
                  <a:gd name="T27" fmla="*/ 298 h 420"/>
                  <a:gd name="T28" fmla="*/ 296 w 420"/>
                  <a:gd name="T29" fmla="*/ 352 h 420"/>
                  <a:gd name="T30" fmla="*/ 248 w 420"/>
                  <a:gd name="T31" fmla="*/ 372 h 420"/>
                  <a:gd name="T32" fmla="*/ 230 w 420"/>
                  <a:gd name="T33" fmla="*/ 402 h 420"/>
                  <a:gd name="T34" fmla="*/ 238 w 420"/>
                  <a:gd name="T35" fmla="*/ 356 h 420"/>
                  <a:gd name="T36" fmla="*/ 280 w 420"/>
                  <a:gd name="T37" fmla="*/ 340 h 420"/>
                  <a:gd name="T38" fmla="*/ 330 w 420"/>
                  <a:gd name="T39" fmla="*/ 360 h 420"/>
                  <a:gd name="T40" fmla="*/ 332 w 420"/>
                  <a:gd name="T41" fmla="*/ 294 h 420"/>
                  <a:gd name="T42" fmla="*/ 348 w 420"/>
                  <a:gd name="T43" fmla="*/ 266 h 420"/>
                  <a:gd name="T44" fmla="*/ 358 w 420"/>
                  <a:gd name="T45" fmla="*/ 230 h 420"/>
                  <a:gd name="T46" fmla="*/ 358 w 420"/>
                  <a:gd name="T47" fmla="*/ 188 h 420"/>
                  <a:gd name="T48" fmla="*/ 352 w 420"/>
                  <a:gd name="T49" fmla="*/ 166 h 420"/>
                  <a:gd name="T50" fmla="*/ 332 w 420"/>
                  <a:gd name="T51" fmla="*/ 126 h 420"/>
                  <a:gd name="T52" fmla="*/ 330 w 420"/>
                  <a:gd name="T53" fmla="*/ 60 h 420"/>
                  <a:gd name="T54" fmla="*/ 294 w 420"/>
                  <a:gd name="T55" fmla="*/ 86 h 420"/>
                  <a:gd name="T56" fmla="*/ 252 w 420"/>
                  <a:gd name="T57" fmla="*/ 68 h 420"/>
                  <a:gd name="T58" fmla="*/ 230 w 420"/>
                  <a:gd name="T59" fmla="*/ 18 h 420"/>
                  <a:gd name="T60" fmla="*/ 182 w 420"/>
                  <a:gd name="T61" fmla="*/ 64 h 420"/>
                  <a:gd name="T62" fmla="*/ 152 w 420"/>
                  <a:gd name="T63" fmla="*/ 72 h 420"/>
                  <a:gd name="T64" fmla="*/ 120 w 420"/>
                  <a:gd name="T65" fmla="*/ 90 h 420"/>
                  <a:gd name="T66" fmla="*/ 90 w 420"/>
                  <a:gd name="T67" fmla="*/ 120 h 420"/>
                  <a:gd name="T68" fmla="*/ 78 w 420"/>
                  <a:gd name="T69" fmla="*/ 140 h 420"/>
                  <a:gd name="T70" fmla="*/ 64 w 420"/>
                  <a:gd name="T71" fmla="*/ 182 h 420"/>
                  <a:gd name="T72" fmla="*/ 18 w 420"/>
                  <a:gd name="T73" fmla="*/ 230 h 420"/>
                  <a:gd name="T74" fmla="*/ 64 w 420"/>
                  <a:gd name="T75" fmla="*/ 238 h 420"/>
                  <a:gd name="T76" fmla="*/ 78 w 420"/>
                  <a:gd name="T77" fmla="*/ 280 h 420"/>
                  <a:gd name="T78" fmla="*/ 58 w 420"/>
                  <a:gd name="T79" fmla="*/ 330 h 420"/>
                  <a:gd name="T80" fmla="*/ 126 w 420"/>
                  <a:gd name="T81" fmla="*/ 332 h 420"/>
                  <a:gd name="T82" fmla="*/ 152 w 420"/>
                  <a:gd name="T83" fmla="*/ 348 h 420"/>
                  <a:gd name="T84" fmla="*/ 188 w 420"/>
                  <a:gd name="T85" fmla="*/ 3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0" h="420">
                    <a:moveTo>
                      <a:pt x="248" y="420"/>
                    </a:moveTo>
                    <a:lnTo>
                      <a:pt x="170" y="420"/>
                    </a:lnTo>
                    <a:lnTo>
                      <a:pt x="170" y="372"/>
                    </a:lnTo>
                    <a:lnTo>
                      <a:pt x="170" y="372"/>
                    </a:lnTo>
                    <a:lnTo>
                      <a:pt x="146" y="364"/>
                    </a:lnTo>
                    <a:lnTo>
                      <a:pt x="122" y="352"/>
                    </a:lnTo>
                    <a:lnTo>
                      <a:pt x="88" y="386"/>
                    </a:lnTo>
                    <a:lnTo>
                      <a:pt x="34" y="330"/>
                    </a:lnTo>
                    <a:lnTo>
                      <a:pt x="68" y="298"/>
                    </a:lnTo>
                    <a:lnTo>
                      <a:pt x="68" y="298"/>
                    </a:lnTo>
                    <a:lnTo>
                      <a:pt x="56" y="274"/>
                    </a:lnTo>
                    <a:lnTo>
                      <a:pt x="48" y="248"/>
                    </a:lnTo>
                    <a:lnTo>
                      <a:pt x="0" y="248"/>
                    </a:lnTo>
                    <a:lnTo>
                      <a:pt x="0" y="170"/>
                    </a:lnTo>
                    <a:lnTo>
                      <a:pt x="48" y="170"/>
                    </a:lnTo>
                    <a:lnTo>
                      <a:pt x="48" y="170"/>
                    </a:lnTo>
                    <a:lnTo>
                      <a:pt x="56" y="146"/>
                    </a:lnTo>
                    <a:lnTo>
                      <a:pt x="68" y="122"/>
                    </a:lnTo>
                    <a:lnTo>
                      <a:pt x="34" y="88"/>
                    </a:lnTo>
                    <a:lnTo>
                      <a:pt x="88" y="34"/>
                    </a:lnTo>
                    <a:lnTo>
                      <a:pt x="122" y="68"/>
                    </a:lnTo>
                    <a:lnTo>
                      <a:pt x="122" y="68"/>
                    </a:lnTo>
                    <a:lnTo>
                      <a:pt x="146" y="56"/>
                    </a:lnTo>
                    <a:lnTo>
                      <a:pt x="170" y="48"/>
                    </a:lnTo>
                    <a:lnTo>
                      <a:pt x="170" y="0"/>
                    </a:lnTo>
                    <a:lnTo>
                      <a:pt x="248" y="0"/>
                    </a:lnTo>
                    <a:lnTo>
                      <a:pt x="248" y="48"/>
                    </a:lnTo>
                    <a:lnTo>
                      <a:pt x="248" y="48"/>
                    </a:lnTo>
                    <a:lnTo>
                      <a:pt x="274" y="56"/>
                    </a:lnTo>
                    <a:lnTo>
                      <a:pt x="296" y="68"/>
                    </a:lnTo>
                    <a:lnTo>
                      <a:pt x="330" y="34"/>
                    </a:lnTo>
                    <a:lnTo>
                      <a:pt x="386" y="88"/>
                    </a:lnTo>
                    <a:lnTo>
                      <a:pt x="352" y="122"/>
                    </a:lnTo>
                    <a:lnTo>
                      <a:pt x="352" y="122"/>
                    </a:lnTo>
                    <a:lnTo>
                      <a:pt x="364" y="146"/>
                    </a:lnTo>
                    <a:lnTo>
                      <a:pt x="372" y="170"/>
                    </a:lnTo>
                    <a:lnTo>
                      <a:pt x="420" y="170"/>
                    </a:lnTo>
                    <a:lnTo>
                      <a:pt x="420" y="248"/>
                    </a:lnTo>
                    <a:lnTo>
                      <a:pt x="372" y="248"/>
                    </a:lnTo>
                    <a:lnTo>
                      <a:pt x="372" y="248"/>
                    </a:lnTo>
                    <a:lnTo>
                      <a:pt x="364" y="274"/>
                    </a:lnTo>
                    <a:lnTo>
                      <a:pt x="352" y="298"/>
                    </a:lnTo>
                    <a:lnTo>
                      <a:pt x="386" y="330"/>
                    </a:lnTo>
                    <a:lnTo>
                      <a:pt x="330" y="386"/>
                    </a:lnTo>
                    <a:lnTo>
                      <a:pt x="296" y="352"/>
                    </a:lnTo>
                    <a:lnTo>
                      <a:pt x="296" y="352"/>
                    </a:lnTo>
                    <a:lnTo>
                      <a:pt x="274" y="364"/>
                    </a:lnTo>
                    <a:lnTo>
                      <a:pt x="248" y="372"/>
                    </a:lnTo>
                    <a:lnTo>
                      <a:pt x="248" y="420"/>
                    </a:lnTo>
                    <a:close/>
                    <a:moveTo>
                      <a:pt x="188" y="402"/>
                    </a:moveTo>
                    <a:lnTo>
                      <a:pt x="230" y="402"/>
                    </a:lnTo>
                    <a:lnTo>
                      <a:pt x="230" y="358"/>
                    </a:lnTo>
                    <a:lnTo>
                      <a:pt x="238" y="356"/>
                    </a:lnTo>
                    <a:lnTo>
                      <a:pt x="238" y="356"/>
                    </a:lnTo>
                    <a:lnTo>
                      <a:pt x="252" y="352"/>
                    </a:lnTo>
                    <a:lnTo>
                      <a:pt x="266" y="348"/>
                    </a:lnTo>
                    <a:lnTo>
                      <a:pt x="280" y="340"/>
                    </a:lnTo>
                    <a:lnTo>
                      <a:pt x="294" y="332"/>
                    </a:lnTo>
                    <a:lnTo>
                      <a:pt x="300" y="328"/>
                    </a:lnTo>
                    <a:lnTo>
                      <a:pt x="330" y="360"/>
                    </a:lnTo>
                    <a:lnTo>
                      <a:pt x="360" y="330"/>
                    </a:lnTo>
                    <a:lnTo>
                      <a:pt x="328" y="300"/>
                    </a:lnTo>
                    <a:lnTo>
                      <a:pt x="332" y="294"/>
                    </a:lnTo>
                    <a:lnTo>
                      <a:pt x="332" y="294"/>
                    </a:lnTo>
                    <a:lnTo>
                      <a:pt x="340" y="280"/>
                    </a:lnTo>
                    <a:lnTo>
                      <a:pt x="348" y="266"/>
                    </a:lnTo>
                    <a:lnTo>
                      <a:pt x="352" y="252"/>
                    </a:lnTo>
                    <a:lnTo>
                      <a:pt x="356" y="238"/>
                    </a:lnTo>
                    <a:lnTo>
                      <a:pt x="358" y="230"/>
                    </a:lnTo>
                    <a:lnTo>
                      <a:pt x="402" y="230"/>
                    </a:lnTo>
                    <a:lnTo>
                      <a:pt x="402" y="188"/>
                    </a:lnTo>
                    <a:lnTo>
                      <a:pt x="358" y="188"/>
                    </a:lnTo>
                    <a:lnTo>
                      <a:pt x="356" y="182"/>
                    </a:lnTo>
                    <a:lnTo>
                      <a:pt x="356" y="182"/>
                    </a:lnTo>
                    <a:lnTo>
                      <a:pt x="352" y="166"/>
                    </a:lnTo>
                    <a:lnTo>
                      <a:pt x="348" y="152"/>
                    </a:lnTo>
                    <a:lnTo>
                      <a:pt x="340" y="140"/>
                    </a:lnTo>
                    <a:lnTo>
                      <a:pt x="332" y="126"/>
                    </a:lnTo>
                    <a:lnTo>
                      <a:pt x="328" y="120"/>
                    </a:lnTo>
                    <a:lnTo>
                      <a:pt x="360" y="88"/>
                    </a:lnTo>
                    <a:lnTo>
                      <a:pt x="330" y="60"/>
                    </a:lnTo>
                    <a:lnTo>
                      <a:pt x="300" y="90"/>
                    </a:lnTo>
                    <a:lnTo>
                      <a:pt x="294" y="86"/>
                    </a:lnTo>
                    <a:lnTo>
                      <a:pt x="294" y="86"/>
                    </a:lnTo>
                    <a:lnTo>
                      <a:pt x="280" y="78"/>
                    </a:lnTo>
                    <a:lnTo>
                      <a:pt x="266" y="72"/>
                    </a:lnTo>
                    <a:lnTo>
                      <a:pt x="252" y="68"/>
                    </a:lnTo>
                    <a:lnTo>
                      <a:pt x="238" y="64"/>
                    </a:lnTo>
                    <a:lnTo>
                      <a:pt x="230" y="62"/>
                    </a:lnTo>
                    <a:lnTo>
                      <a:pt x="230" y="18"/>
                    </a:lnTo>
                    <a:lnTo>
                      <a:pt x="188" y="18"/>
                    </a:lnTo>
                    <a:lnTo>
                      <a:pt x="188" y="62"/>
                    </a:lnTo>
                    <a:lnTo>
                      <a:pt x="182" y="64"/>
                    </a:lnTo>
                    <a:lnTo>
                      <a:pt x="182" y="64"/>
                    </a:lnTo>
                    <a:lnTo>
                      <a:pt x="166" y="68"/>
                    </a:lnTo>
                    <a:lnTo>
                      <a:pt x="152" y="72"/>
                    </a:lnTo>
                    <a:lnTo>
                      <a:pt x="138" y="78"/>
                    </a:lnTo>
                    <a:lnTo>
                      <a:pt x="126" y="86"/>
                    </a:lnTo>
                    <a:lnTo>
                      <a:pt x="120" y="90"/>
                    </a:lnTo>
                    <a:lnTo>
                      <a:pt x="88" y="60"/>
                    </a:lnTo>
                    <a:lnTo>
                      <a:pt x="58" y="88"/>
                    </a:lnTo>
                    <a:lnTo>
                      <a:pt x="90" y="120"/>
                    </a:lnTo>
                    <a:lnTo>
                      <a:pt x="86" y="126"/>
                    </a:lnTo>
                    <a:lnTo>
                      <a:pt x="86" y="126"/>
                    </a:lnTo>
                    <a:lnTo>
                      <a:pt x="78" y="140"/>
                    </a:lnTo>
                    <a:lnTo>
                      <a:pt x="72" y="152"/>
                    </a:lnTo>
                    <a:lnTo>
                      <a:pt x="66" y="166"/>
                    </a:lnTo>
                    <a:lnTo>
                      <a:pt x="64" y="182"/>
                    </a:lnTo>
                    <a:lnTo>
                      <a:pt x="62" y="188"/>
                    </a:lnTo>
                    <a:lnTo>
                      <a:pt x="18" y="188"/>
                    </a:lnTo>
                    <a:lnTo>
                      <a:pt x="18" y="230"/>
                    </a:lnTo>
                    <a:lnTo>
                      <a:pt x="62" y="230"/>
                    </a:lnTo>
                    <a:lnTo>
                      <a:pt x="64" y="238"/>
                    </a:lnTo>
                    <a:lnTo>
                      <a:pt x="64" y="238"/>
                    </a:lnTo>
                    <a:lnTo>
                      <a:pt x="66" y="252"/>
                    </a:lnTo>
                    <a:lnTo>
                      <a:pt x="72" y="266"/>
                    </a:lnTo>
                    <a:lnTo>
                      <a:pt x="78" y="280"/>
                    </a:lnTo>
                    <a:lnTo>
                      <a:pt x="86" y="294"/>
                    </a:lnTo>
                    <a:lnTo>
                      <a:pt x="90" y="300"/>
                    </a:lnTo>
                    <a:lnTo>
                      <a:pt x="58" y="330"/>
                    </a:lnTo>
                    <a:lnTo>
                      <a:pt x="88" y="360"/>
                    </a:lnTo>
                    <a:lnTo>
                      <a:pt x="120" y="328"/>
                    </a:lnTo>
                    <a:lnTo>
                      <a:pt x="126" y="332"/>
                    </a:lnTo>
                    <a:lnTo>
                      <a:pt x="126" y="332"/>
                    </a:lnTo>
                    <a:lnTo>
                      <a:pt x="138" y="340"/>
                    </a:lnTo>
                    <a:lnTo>
                      <a:pt x="152" y="348"/>
                    </a:lnTo>
                    <a:lnTo>
                      <a:pt x="166" y="352"/>
                    </a:lnTo>
                    <a:lnTo>
                      <a:pt x="182" y="356"/>
                    </a:lnTo>
                    <a:lnTo>
                      <a:pt x="188" y="358"/>
                    </a:lnTo>
                    <a:lnTo>
                      <a:pt x="188" y="402"/>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27" name="Freeform 22">
                <a:extLst>
                  <a:ext uri="{FF2B5EF4-FFF2-40B4-BE49-F238E27FC236}">
                    <a16:creationId xmlns:a16="http://schemas.microsoft.com/office/drawing/2014/main" id="{636FCCE5-FE0C-4440-B072-6DD39F04BC51}"/>
                  </a:ext>
                </a:extLst>
              </p:cNvPr>
              <p:cNvSpPr>
                <a:spLocks noEditPoints="1"/>
              </p:cNvSpPr>
              <p:nvPr/>
            </p:nvSpPr>
            <p:spPr bwMode="auto">
              <a:xfrm>
                <a:off x="806450" y="1608138"/>
                <a:ext cx="352425" cy="355600"/>
              </a:xfrm>
              <a:custGeom>
                <a:avLst/>
                <a:gdLst>
                  <a:gd name="T0" fmla="*/ 112 w 222"/>
                  <a:gd name="T1" fmla="*/ 224 h 224"/>
                  <a:gd name="T2" fmla="*/ 68 w 222"/>
                  <a:gd name="T3" fmla="*/ 214 h 224"/>
                  <a:gd name="T4" fmla="*/ 32 w 222"/>
                  <a:gd name="T5" fmla="*/ 190 h 224"/>
                  <a:gd name="T6" fmla="*/ 8 w 222"/>
                  <a:gd name="T7" fmla="*/ 156 h 224"/>
                  <a:gd name="T8" fmla="*/ 0 w 222"/>
                  <a:gd name="T9" fmla="*/ 112 h 224"/>
                  <a:gd name="T10" fmla="*/ 2 w 222"/>
                  <a:gd name="T11" fmla="*/ 90 h 224"/>
                  <a:gd name="T12" fmla="*/ 20 w 222"/>
                  <a:gd name="T13" fmla="*/ 50 h 224"/>
                  <a:gd name="T14" fmla="*/ 50 w 222"/>
                  <a:gd name="T15" fmla="*/ 20 h 224"/>
                  <a:gd name="T16" fmla="*/ 90 w 222"/>
                  <a:gd name="T17" fmla="*/ 2 h 224"/>
                  <a:gd name="T18" fmla="*/ 112 w 222"/>
                  <a:gd name="T19" fmla="*/ 0 h 224"/>
                  <a:gd name="T20" fmla="*/ 154 w 222"/>
                  <a:gd name="T21" fmla="*/ 10 h 224"/>
                  <a:gd name="T22" fmla="*/ 190 w 222"/>
                  <a:gd name="T23" fmla="*/ 34 h 224"/>
                  <a:gd name="T24" fmla="*/ 214 w 222"/>
                  <a:gd name="T25" fmla="*/ 68 h 224"/>
                  <a:gd name="T26" fmla="*/ 222 w 222"/>
                  <a:gd name="T27" fmla="*/ 112 h 224"/>
                  <a:gd name="T28" fmla="*/ 220 w 222"/>
                  <a:gd name="T29" fmla="*/ 134 h 224"/>
                  <a:gd name="T30" fmla="*/ 204 w 222"/>
                  <a:gd name="T31" fmla="*/ 174 h 224"/>
                  <a:gd name="T32" fmla="*/ 174 w 222"/>
                  <a:gd name="T33" fmla="*/ 204 h 224"/>
                  <a:gd name="T34" fmla="*/ 134 w 222"/>
                  <a:gd name="T35" fmla="*/ 220 h 224"/>
                  <a:gd name="T36" fmla="*/ 112 w 222"/>
                  <a:gd name="T37" fmla="*/ 224 h 224"/>
                  <a:gd name="T38" fmla="*/ 112 w 222"/>
                  <a:gd name="T39" fmla="*/ 18 h 224"/>
                  <a:gd name="T40" fmla="*/ 76 w 222"/>
                  <a:gd name="T41" fmla="*/ 26 h 224"/>
                  <a:gd name="T42" fmla="*/ 46 w 222"/>
                  <a:gd name="T43" fmla="*/ 46 h 224"/>
                  <a:gd name="T44" fmla="*/ 26 w 222"/>
                  <a:gd name="T45" fmla="*/ 76 h 224"/>
                  <a:gd name="T46" fmla="*/ 18 w 222"/>
                  <a:gd name="T47" fmla="*/ 112 h 224"/>
                  <a:gd name="T48" fmla="*/ 20 w 222"/>
                  <a:gd name="T49" fmla="*/ 130 h 224"/>
                  <a:gd name="T50" fmla="*/ 34 w 222"/>
                  <a:gd name="T51" fmla="*/ 164 h 224"/>
                  <a:gd name="T52" fmla="*/ 60 w 222"/>
                  <a:gd name="T53" fmla="*/ 190 h 224"/>
                  <a:gd name="T54" fmla="*/ 92 w 222"/>
                  <a:gd name="T55" fmla="*/ 204 h 224"/>
                  <a:gd name="T56" fmla="*/ 112 w 222"/>
                  <a:gd name="T57" fmla="*/ 206 h 224"/>
                  <a:gd name="T58" fmla="*/ 148 w 222"/>
                  <a:gd name="T59" fmla="*/ 198 h 224"/>
                  <a:gd name="T60" fmla="*/ 178 w 222"/>
                  <a:gd name="T61" fmla="*/ 178 h 224"/>
                  <a:gd name="T62" fmla="*/ 198 w 222"/>
                  <a:gd name="T63" fmla="*/ 148 h 224"/>
                  <a:gd name="T64" fmla="*/ 204 w 222"/>
                  <a:gd name="T65" fmla="*/ 112 h 224"/>
                  <a:gd name="T66" fmla="*/ 204 w 222"/>
                  <a:gd name="T67" fmla="*/ 92 h 224"/>
                  <a:gd name="T68" fmla="*/ 188 w 222"/>
                  <a:gd name="T69" fmla="*/ 60 h 224"/>
                  <a:gd name="T70" fmla="*/ 164 w 222"/>
                  <a:gd name="T71" fmla="*/ 34 h 224"/>
                  <a:gd name="T72" fmla="*/ 130 w 222"/>
                  <a:gd name="T73" fmla="*/ 20 h 224"/>
                  <a:gd name="T74" fmla="*/ 112 w 222"/>
                  <a:gd name="T75" fmla="*/ 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224">
                    <a:moveTo>
                      <a:pt x="112" y="224"/>
                    </a:moveTo>
                    <a:lnTo>
                      <a:pt x="112" y="224"/>
                    </a:lnTo>
                    <a:lnTo>
                      <a:pt x="90" y="220"/>
                    </a:lnTo>
                    <a:lnTo>
                      <a:pt x="68" y="214"/>
                    </a:lnTo>
                    <a:lnTo>
                      <a:pt x="50" y="204"/>
                    </a:lnTo>
                    <a:lnTo>
                      <a:pt x="32" y="190"/>
                    </a:lnTo>
                    <a:lnTo>
                      <a:pt x="20" y="174"/>
                    </a:lnTo>
                    <a:lnTo>
                      <a:pt x="8" y="156"/>
                    </a:lnTo>
                    <a:lnTo>
                      <a:pt x="2" y="134"/>
                    </a:lnTo>
                    <a:lnTo>
                      <a:pt x="0" y="112"/>
                    </a:lnTo>
                    <a:lnTo>
                      <a:pt x="0" y="112"/>
                    </a:lnTo>
                    <a:lnTo>
                      <a:pt x="2" y="90"/>
                    </a:lnTo>
                    <a:lnTo>
                      <a:pt x="8" y="68"/>
                    </a:lnTo>
                    <a:lnTo>
                      <a:pt x="20" y="50"/>
                    </a:lnTo>
                    <a:lnTo>
                      <a:pt x="32" y="34"/>
                    </a:lnTo>
                    <a:lnTo>
                      <a:pt x="50" y="20"/>
                    </a:lnTo>
                    <a:lnTo>
                      <a:pt x="68" y="10"/>
                    </a:lnTo>
                    <a:lnTo>
                      <a:pt x="90" y="2"/>
                    </a:lnTo>
                    <a:lnTo>
                      <a:pt x="112" y="0"/>
                    </a:lnTo>
                    <a:lnTo>
                      <a:pt x="112" y="0"/>
                    </a:lnTo>
                    <a:lnTo>
                      <a:pt x="134" y="2"/>
                    </a:lnTo>
                    <a:lnTo>
                      <a:pt x="154" y="10"/>
                    </a:lnTo>
                    <a:lnTo>
                      <a:pt x="174" y="20"/>
                    </a:lnTo>
                    <a:lnTo>
                      <a:pt x="190" y="34"/>
                    </a:lnTo>
                    <a:lnTo>
                      <a:pt x="204" y="50"/>
                    </a:lnTo>
                    <a:lnTo>
                      <a:pt x="214" y="68"/>
                    </a:lnTo>
                    <a:lnTo>
                      <a:pt x="220" y="90"/>
                    </a:lnTo>
                    <a:lnTo>
                      <a:pt x="222" y="112"/>
                    </a:lnTo>
                    <a:lnTo>
                      <a:pt x="222" y="112"/>
                    </a:lnTo>
                    <a:lnTo>
                      <a:pt x="220" y="134"/>
                    </a:lnTo>
                    <a:lnTo>
                      <a:pt x="214" y="156"/>
                    </a:lnTo>
                    <a:lnTo>
                      <a:pt x="204" y="174"/>
                    </a:lnTo>
                    <a:lnTo>
                      <a:pt x="190" y="190"/>
                    </a:lnTo>
                    <a:lnTo>
                      <a:pt x="174" y="204"/>
                    </a:lnTo>
                    <a:lnTo>
                      <a:pt x="154" y="214"/>
                    </a:lnTo>
                    <a:lnTo>
                      <a:pt x="134" y="220"/>
                    </a:lnTo>
                    <a:lnTo>
                      <a:pt x="112" y="224"/>
                    </a:lnTo>
                    <a:lnTo>
                      <a:pt x="112" y="224"/>
                    </a:lnTo>
                    <a:close/>
                    <a:moveTo>
                      <a:pt x="112" y="18"/>
                    </a:moveTo>
                    <a:lnTo>
                      <a:pt x="112" y="18"/>
                    </a:lnTo>
                    <a:lnTo>
                      <a:pt x="92" y="20"/>
                    </a:lnTo>
                    <a:lnTo>
                      <a:pt x="76" y="26"/>
                    </a:lnTo>
                    <a:lnTo>
                      <a:pt x="60" y="34"/>
                    </a:lnTo>
                    <a:lnTo>
                      <a:pt x="46" y="46"/>
                    </a:lnTo>
                    <a:lnTo>
                      <a:pt x="34" y="60"/>
                    </a:lnTo>
                    <a:lnTo>
                      <a:pt x="26" y="76"/>
                    </a:lnTo>
                    <a:lnTo>
                      <a:pt x="20" y="92"/>
                    </a:lnTo>
                    <a:lnTo>
                      <a:pt x="18" y="112"/>
                    </a:lnTo>
                    <a:lnTo>
                      <a:pt x="18" y="112"/>
                    </a:lnTo>
                    <a:lnTo>
                      <a:pt x="20" y="130"/>
                    </a:lnTo>
                    <a:lnTo>
                      <a:pt x="26" y="148"/>
                    </a:lnTo>
                    <a:lnTo>
                      <a:pt x="34" y="164"/>
                    </a:lnTo>
                    <a:lnTo>
                      <a:pt x="46" y="178"/>
                    </a:lnTo>
                    <a:lnTo>
                      <a:pt x="60" y="190"/>
                    </a:lnTo>
                    <a:lnTo>
                      <a:pt x="76" y="198"/>
                    </a:lnTo>
                    <a:lnTo>
                      <a:pt x="92" y="204"/>
                    </a:lnTo>
                    <a:lnTo>
                      <a:pt x="112" y="206"/>
                    </a:lnTo>
                    <a:lnTo>
                      <a:pt x="112" y="206"/>
                    </a:lnTo>
                    <a:lnTo>
                      <a:pt x="130" y="204"/>
                    </a:lnTo>
                    <a:lnTo>
                      <a:pt x="148" y="198"/>
                    </a:lnTo>
                    <a:lnTo>
                      <a:pt x="164" y="190"/>
                    </a:lnTo>
                    <a:lnTo>
                      <a:pt x="178" y="178"/>
                    </a:lnTo>
                    <a:lnTo>
                      <a:pt x="188" y="164"/>
                    </a:lnTo>
                    <a:lnTo>
                      <a:pt x="198" y="148"/>
                    </a:lnTo>
                    <a:lnTo>
                      <a:pt x="204" y="130"/>
                    </a:lnTo>
                    <a:lnTo>
                      <a:pt x="204" y="112"/>
                    </a:lnTo>
                    <a:lnTo>
                      <a:pt x="204" y="112"/>
                    </a:lnTo>
                    <a:lnTo>
                      <a:pt x="204" y="92"/>
                    </a:lnTo>
                    <a:lnTo>
                      <a:pt x="198" y="76"/>
                    </a:lnTo>
                    <a:lnTo>
                      <a:pt x="188" y="60"/>
                    </a:lnTo>
                    <a:lnTo>
                      <a:pt x="178" y="46"/>
                    </a:lnTo>
                    <a:lnTo>
                      <a:pt x="164" y="34"/>
                    </a:lnTo>
                    <a:lnTo>
                      <a:pt x="148" y="26"/>
                    </a:lnTo>
                    <a:lnTo>
                      <a:pt x="130" y="20"/>
                    </a:lnTo>
                    <a:lnTo>
                      <a:pt x="112" y="18"/>
                    </a:lnTo>
                    <a:lnTo>
                      <a:pt x="112" y="1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grpSp>
      </p:grpSp>
      <p:grpSp>
        <p:nvGrpSpPr>
          <p:cNvPr id="30" name="Group 29">
            <a:extLst>
              <a:ext uri="{FF2B5EF4-FFF2-40B4-BE49-F238E27FC236}">
                <a16:creationId xmlns:a16="http://schemas.microsoft.com/office/drawing/2014/main" id="{508CBF7F-43F5-4762-9CA9-AC59CFB54175}"/>
              </a:ext>
            </a:extLst>
          </p:cNvPr>
          <p:cNvGrpSpPr/>
          <p:nvPr/>
        </p:nvGrpSpPr>
        <p:grpSpPr>
          <a:xfrm>
            <a:off x="5445614" y="2967079"/>
            <a:ext cx="1043110" cy="1086486"/>
            <a:chOff x="1129179" y="2096056"/>
            <a:chExt cx="1169818" cy="1218463"/>
          </a:xfrm>
        </p:grpSpPr>
        <p:grpSp>
          <p:nvGrpSpPr>
            <p:cNvPr id="31" name="Group 30">
              <a:extLst>
                <a:ext uri="{FF2B5EF4-FFF2-40B4-BE49-F238E27FC236}">
                  <a16:creationId xmlns:a16="http://schemas.microsoft.com/office/drawing/2014/main" id="{8D813A19-8E45-4A96-B085-E857A9A76035}"/>
                </a:ext>
              </a:extLst>
            </p:cNvPr>
            <p:cNvGrpSpPr/>
            <p:nvPr/>
          </p:nvGrpSpPr>
          <p:grpSpPr>
            <a:xfrm>
              <a:off x="1129179" y="2096056"/>
              <a:ext cx="1169818" cy="1218463"/>
              <a:chOff x="833120" y="2418080"/>
              <a:chExt cx="1016000" cy="776037"/>
            </a:xfrm>
          </p:grpSpPr>
          <p:sp>
            <p:nvSpPr>
              <p:cNvPr id="51" name="Rectangle: Rounded Corners 50">
                <a:extLst>
                  <a:ext uri="{FF2B5EF4-FFF2-40B4-BE49-F238E27FC236}">
                    <a16:creationId xmlns:a16="http://schemas.microsoft.com/office/drawing/2014/main" id="{59A9CCAB-F0D2-4621-B884-60FFA1A3CF29}"/>
                  </a:ext>
                </a:extLst>
              </p:cNvPr>
              <p:cNvSpPr/>
              <p:nvPr/>
            </p:nvSpPr>
            <p:spPr>
              <a:xfrm>
                <a:off x="833120" y="2418080"/>
                <a:ext cx="1016000" cy="524444"/>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000" dirty="0">
                  <a:solidFill>
                    <a:schemeClr val="tx1"/>
                  </a:solidFill>
                </a:endParaRPr>
              </a:p>
            </p:txBody>
          </p:sp>
          <p:sp>
            <p:nvSpPr>
              <p:cNvPr id="52" name="Isosceles Triangle 51">
                <a:extLst>
                  <a:ext uri="{FF2B5EF4-FFF2-40B4-BE49-F238E27FC236}">
                    <a16:creationId xmlns:a16="http://schemas.microsoft.com/office/drawing/2014/main" id="{13EB9CA8-3C57-41AB-A204-A3AA501C1097}"/>
                  </a:ext>
                </a:extLst>
              </p:cNvPr>
              <p:cNvSpPr/>
              <p:nvPr/>
            </p:nvSpPr>
            <p:spPr>
              <a:xfrm rot="10800000">
                <a:off x="1122680" y="2817496"/>
                <a:ext cx="436880" cy="376621"/>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grpSp>
          <p:nvGrpSpPr>
            <p:cNvPr id="32" name="Group 31">
              <a:extLst>
                <a:ext uri="{FF2B5EF4-FFF2-40B4-BE49-F238E27FC236}">
                  <a16:creationId xmlns:a16="http://schemas.microsoft.com/office/drawing/2014/main" id="{0ED8BD21-CB3E-4AEE-A43B-E77F63A388E7}"/>
                </a:ext>
              </a:extLst>
            </p:cNvPr>
            <p:cNvGrpSpPr/>
            <p:nvPr/>
          </p:nvGrpSpPr>
          <p:grpSpPr>
            <a:xfrm>
              <a:off x="1391986" y="2122928"/>
              <a:ext cx="626648" cy="856921"/>
              <a:chOff x="457200" y="1249363"/>
              <a:chExt cx="1054100" cy="1441450"/>
            </a:xfrm>
            <a:solidFill>
              <a:srgbClr val="2E2E38"/>
            </a:solidFill>
          </p:grpSpPr>
          <p:sp>
            <p:nvSpPr>
              <p:cNvPr id="33" name="Freeform 5">
                <a:extLst>
                  <a:ext uri="{FF2B5EF4-FFF2-40B4-BE49-F238E27FC236}">
                    <a16:creationId xmlns:a16="http://schemas.microsoft.com/office/drawing/2014/main" id="{22A2DAA0-0C21-4D99-81E6-4B3C55354A59}"/>
                  </a:ext>
                </a:extLst>
              </p:cNvPr>
              <p:cNvSpPr>
                <a:spLocks noEditPoints="1"/>
              </p:cNvSpPr>
              <p:nvPr/>
            </p:nvSpPr>
            <p:spPr bwMode="auto">
              <a:xfrm>
                <a:off x="536575" y="1344613"/>
                <a:ext cx="895350" cy="1263650"/>
              </a:xfrm>
              <a:custGeom>
                <a:avLst/>
                <a:gdLst>
                  <a:gd name="T0" fmla="*/ 170 w 564"/>
                  <a:gd name="T1" fmla="*/ 540 h 796"/>
                  <a:gd name="T2" fmla="*/ 134 w 564"/>
                  <a:gd name="T3" fmla="*/ 520 h 796"/>
                  <a:gd name="T4" fmla="*/ 84 w 564"/>
                  <a:gd name="T5" fmla="*/ 482 h 796"/>
                  <a:gd name="T6" fmla="*/ 46 w 564"/>
                  <a:gd name="T7" fmla="*/ 436 h 796"/>
                  <a:gd name="T8" fmla="*/ 18 w 564"/>
                  <a:gd name="T9" fmla="*/ 382 h 796"/>
                  <a:gd name="T10" fmla="*/ 4 w 564"/>
                  <a:gd name="T11" fmla="*/ 322 h 796"/>
                  <a:gd name="T12" fmla="*/ 0 w 564"/>
                  <a:gd name="T13" fmla="*/ 282 h 796"/>
                  <a:gd name="T14" fmla="*/ 12 w 564"/>
                  <a:gd name="T15" fmla="*/ 198 h 796"/>
                  <a:gd name="T16" fmla="*/ 48 w 564"/>
                  <a:gd name="T17" fmla="*/ 124 h 796"/>
                  <a:gd name="T18" fmla="*/ 102 w 564"/>
                  <a:gd name="T19" fmla="*/ 64 h 796"/>
                  <a:gd name="T20" fmla="*/ 172 w 564"/>
                  <a:gd name="T21" fmla="*/ 22 h 796"/>
                  <a:gd name="T22" fmla="*/ 252 w 564"/>
                  <a:gd name="T23" fmla="*/ 0 h 796"/>
                  <a:gd name="T24" fmla="*/ 310 w 564"/>
                  <a:gd name="T25" fmla="*/ 0 h 796"/>
                  <a:gd name="T26" fmla="*/ 392 w 564"/>
                  <a:gd name="T27" fmla="*/ 22 h 796"/>
                  <a:gd name="T28" fmla="*/ 460 w 564"/>
                  <a:gd name="T29" fmla="*/ 64 h 796"/>
                  <a:gd name="T30" fmla="*/ 514 w 564"/>
                  <a:gd name="T31" fmla="*/ 124 h 796"/>
                  <a:gd name="T32" fmla="*/ 550 w 564"/>
                  <a:gd name="T33" fmla="*/ 198 h 796"/>
                  <a:gd name="T34" fmla="*/ 564 w 564"/>
                  <a:gd name="T35" fmla="*/ 282 h 796"/>
                  <a:gd name="T36" fmla="*/ 560 w 564"/>
                  <a:gd name="T37" fmla="*/ 324 h 796"/>
                  <a:gd name="T38" fmla="*/ 544 w 564"/>
                  <a:gd name="T39" fmla="*/ 384 h 796"/>
                  <a:gd name="T40" fmla="*/ 516 w 564"/>
                  <a:gd name="T41" fmla="*/ 438 h 796"/>
                  <a:gd name="T42" fmla="*/ 476 w 564"/>
                  <a:gd name="T43" fmla="*/ 484 h 796"/>
                  <a:gd name="T44" fmla="*/ 428 w 564"/>
                  <a:gd name="T45" fmla="*/ 522 h 796"/>
                  <a:gd name="T46" fmla="*/ 390 w 564"/>
                  <a:gd name="T47" fmla="*/ 796 h 796"/>
                  <a:gd name="T48" fmla="*/ 372 w 564"/>
                  <a:gd name="T49" fmla="*/ 528 h 796"/>
                  <a:gd name="T50" fmla="*/ 396 w 564"/>
                  <a:gd name="T51" fmla="*/ 518 h 796"/>
                  <a:gd name="T52" fmla="*/ 446 w 564"/>
                  <a:gd name="T53" fmla="*/ 486 h 796"/>
                  <a:gd name="T54" fmla="*/ 488 w 564"/>
                  <a:gd name="T55" fmla="*/ 446 h 796"/>
                  <a:gd name="T56" fmla="*/ 518 w 564"/>
                  <a:gd name="T57" fmla="*/ 396 h 796"/>
                  <a:gd name="T58" fmla="*/ 538 w 564"/>
                  <a:gd name="T59" fmla="*/ 340 h 796"/>
                  <a:gd name="T60" fmla="*/ 546 w 564"/>
                  <a:gd name="T61" fmla="*/ 282 h 796"/>
                  <a:gd name="T62" fmla="*/ 540 w 564"/>
                  <a:gd name="T63" fmla="*/ 228 h 796"/>
                  <a:gd name="T64" fmla="*/ 514 w 564"/>
                  <a:gd name="T65" fmla="*/ 156 h 796"/>
                  <a:gd name="T66" fmla="*/ 468 w 564"/>
                  <a:gd name="T67" fmla="*/ 94 h 796"/>
                  <a:gd name="T68" fmla="*/ 408 w 564"/>
                  <a:gd name="T69" fmla="*/ 50 h 796"/>
                  <a:gd name="T70" fmla="*/ 334 w 564"/>
                  <a:gd name="T71" fmla="*/ 22 h 796"/>
                  <a:gd name="T72" fmla="*/ 282 w 564"/>
                  <a:gd name="T73" fmla="*/ 18 h 796"/>
                  <a:gd name="T74" fmla="*/ 204 w 564"/>
                  <a:gd name="T75" fmla="*/ 30 h 796"/>
                  <a:gd name="T76" fmla="*/ 134 w 564"/>
                  <a:gd name="T77" fmla="*/ 62 h 796"/>
                  <a:gd name="T78" fmla="*/ 78 w 564"/>
                  <a:gd name="T79" fmla="*/ 114 h 796"/>
                  <a:gd name="T80" fmla="*/ 38 w 564"/>
                  <a:gd name="T81" fmla="*/ 178 h 796"/>
                  <a:gd name="T82" fmla="*/ 20 w 564"/>
                  <a:gd name="T83" fmla="*/ 254 h 796"/>
                  <a:gd name="T84" fmla="*/ 18 w 564"/>
                  <a:gd name="T85" fmla="*/ 302 h 796"/>
                  <a:gd name="T86" fmla="*/ 30 w 564"/>
                  <a:gd name="T87" fmla="*/ 358 h 796"/>
                  <a:gd name="T88" fmla="*/ 52 w 564"/>
                  <a:gd name="T89" fmla="*/ 412 h 796"/>
                  <a:gd name="T90" fmla="*/ 86 w 564"/>
                  <a:gd name="T91" fmla="*/ 458 h 796"/>
                  <a:gd name="T92" fmla="*/ 130 w 564"/>
                  <a:gd name="T93" fmla="*/ 496 h 796"/>
                  <a:gd name="T94" fmla="*/ 182 w 564"/>
                  <a:gd name="T95" fmla="*/ 52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4" h="796">
                    <a:moveTo>
                      <a:pt x="390" y="796"/>
                    </a:moveTo>
                    <a:lnTo>
                      <a:pt x="170" y="796"/>
                    </a:lnTo>
                    <a:lnTo>
                      <a:pt x="170" y="540"/>
                    </a:lnTo>
                    <a:lnTo>
                      <a:pt x="170" y="540"/>
                    </a:lnTo>
                    <a:lnTo>
                      <a:pt x="152" y="530"/>
                    </a:lnTo>
                    <a:lnTo>
                      <a:pt x="134" y="520"/>
                    </a:lnTo>
                    <a:lnTo>
                      <a:pt x="116" y="508"/>
                    </a:lnTo>
                    <a:lnTo>
                      <a:pt x="100" y="496"/>
                    </a:lnTo>
                    <a:lnTo>
                      <a:pt x="84" y="482"/>
                    </a:lnTo>
                    <a:lnTo>
                      <a:pt x="70" y="468"/>
                    </a:lnTo>
                    <a:lnTo>
                      <a:pt x="58" y="452"/>
                    </a:lnTo>
                    <a:lnTo>
                      <a:pt x="46" y="436"/>
                    </a:lnTo>
                    <a:lnTo>
                      <a:pt x="36" y="418"/>
                    </a:lnTo>
                    <a:lnTo>
                      <a:pt x="26" y="400"/>
                    </a:lnTo>
                    <a:lnTo>
                      <a:pt x="18" y="382"/>
                    </a:lnTo>
                    <a:lnTo>
                      <a:pt x="12" y="362"/>
                    </a:lnTo>
                    <a:lnTo>
                      <a:pt x="6" y="344"/>
                    </a:lnTo>
                    <a:lnTo>
                      <a:pt x="4" y="322"/>
                    </a:lnTo>
                    <a:lnTo>
                      <a:pt x="0" y="302"/>
                    </a:lnTo>
                    <a:lnTo>
                      <a:pt x="0" y="282"/>
                    </a:lnTo>
                    <a:lnTo>
                      <a:pt x="0" y="282"/>
                    </a:lnTo>
                    <a:lnTo>
                      <a:pt x="2" y="252"/>
                    </a:lnTo>
                    <a:lnTo>
                      <a:pt x="6" y="224"/>
                    </a:lnTo>
                    <a:lnTo>
                      <a:pt x="12" y="198"/>
                    </a:lnTo>
                    <a:lnTo>
                      <a:pt x="22" y="172"/>
                    </a:lnTo>
                    <a:lnTo>
                      <a:pt x="34" y="146"/>
                    </a:lnTo>
                    <a:lnTo>
                      <a:pt x="48" y="124"/>
                    </a:lnTo>
                    <a:lnTo>
                      <a:pt x="64" y="102"/>
                    </a:lnTo>
                    <a:lnTo>
                      <a:pt x="82" y="82"/>
                    </a:lnTo>
                    <a:lnTo>
                      <a:pt x="102" y="64"/>
                    </a:lnTo>
                    <a:lnTo>
                      <a:pt x="124" y="48"/>
                    </a:lnTo>
                    <a:lnTo>
                      <a:pt x="148" y="34"/>
                    </a:lnTo>
                    <a:lnTo>
                      <a:pt x="172" y="22"/>
                    </a:lnTo>
                    <a:lnTo>
                      <a:pt x="198" y="12"/>
                    </a:lnTo>
                    <a:lnTo>
                      <a:pt x="224" y="6"/>
                    </a:lnTo>
                    <a:lnTo>
                      <a:pt x="252" y="0"/>
                    </a:lnTo>
                    <a:lnTo>
                      <a:pt x="282" y="0"/>
                    </a:lnTo>
                    <a:lnTo>
                      <a:pt x="282" y="0"/>
                    </a:lnTo>
                    <a:lnTo>
                      <a:pt x="310" y="0"/>
                    </a:lnTo>
                    <a:lnTo>
                      <a:pt x="338" y="6"/>
                    </a:lnTo>
                    <a:lnTo>
                      <a:pt x="366" y="12"/>
                    </a:lnTo>
                    <a:lnTo>
                      <a:pt x="392" y="22"/>
                    </a:lnTo>
                    <a:lnTo>
                      <a:pt x="416" y="34"/>
                    </a:lnTo>
                    <a:lnTo>
                      <a:pt x="438" y="48"/>
                    </a:lnTo>
                    <a:lnTo>
                      <a:pt x="460" y="64"/>
                    </a:lnTo>
                    <a:lnTo>
                      <a:pt x="480" y="82"/>
                    </a:lnTo>
                    <a:lnTo>
                      <a:pt x="498" y="102"/>
                    </a:lnTo>
                    <a:lnTo>
                      <a:pt x="514" y="124"/>
                    </a:lnTo>
                    <a:lnTo>
                      <a:pt x="530" y="146"/>
                    </a:lnTo>
                    <a:lnTo>
                      <a:pt x="540" y="172"/>
                    </a:lnTo>
                    <a:lnTo>
                      <a:pt x="550" y="198"/>
                    </a:lnTo>
                    <a:lnTo>
                      <a:pt x="558" y="224"/>
                    </a:lnTo>
                    <a:lnTo>
                      <a:pt x="562" y="252"/>
                    </a:lnTo>
                    <a:lnTo>
                      <a:pt x="564" y="282"/>
                    </a:lnTo>
                    <a:lnTo>
                      <a:pt x="564" y="282"/>
                    </a:lnTo>
                    <a:lnTo>
                      <a:pt x="562" y="302"/>
                    </a:lnTo>
                    <a:lnTo>
                      <a:pt x="560" y="324"/>
                    </a:lnTo>
                    <a:lnTo>
                      <a:pt x="556" y="344"/>
                    </a:lnTo>
                    <a:lnTo>
                      <a:pt x="550" y="364"/>
                    </a:lnTo>
                    <a:lnTo>
                      <a:pt x="544" y="384"/>
                    </a:lnTo>
                    <a:lnTo>
                      <a:pt x="536" y="402"/>
                    </a:lnTo>
                    <a:lnTo>
                      <a:pt x="526" y="420"/>
                    </a:lnTo>
                    <a:lnTo>
                      <a:pt x="516" y="438"/>
                    </a:lnTo>
                    <a:lnTo>
                      <a:pt x="504" y="454"/>
                    </a:lnTo>
                    <a:lnTo>
                      <a:pt x="492" y="470"/>
                    </a:lnTo>
                    <a:lnTo>
                      <a:pt x="476" y="484"/>
                    </a:lnTo>
                    <a:lnTo>
                      <a:pt x="462" y="498"/>
                    </a:lnTo>
                    <a:lnTo>
                      <a:pt x="446" y="510"/>
                    </a:lnTo>
                    <a:lnTo>
                      <a:pt x="428" y="522"/>
                    </a:lnTo>
                    <a:lnTo>
                      <a:pt x="410" y="532"/>
                    </a:lnTo>
                    <a:lnTo>
                      <a:pt x="390" y="540"/>
                    </a:lnTo>
                    <a:lnTo>
                      <a:pt x="390" y="796"/>
                    </a:lnTo>
                    <a:close/>
                    <a:moveTo>
                      <a:pt x="188" y="778"/>
                    </a:moveTo>
                    <a:lnTo>
                      <a:pt x="372" y="778"/>
                    </a:lnTo>
                    <a:lnTo>
                      <a:pt x="372" y="528"/>
                    </a:lnTo>
                    <a:lnTo>
                      <a:pt x="378" y="526"/>
                    </a:lnTo>
                    <a:lnTo>
                      <a:pt x="378" y="526"/>
                    </a:lnTo>
                    <a:lnTo>
                      <a:pt x="396" y="518"/>
                    </a:lnTo>
                    <a:lnTo>
                      <a:pt x="414" y="508"/>
                    </a:lnTo>
                    <a:lnTo>
                      <a:pt x="430" y="498"/>
                    </a:lnTo>
                    <a:lnTo>
                      <a:pt x="446" y="486"/>
                    </a:lnTo>
                    <a:lnTo>
                      <a:pt x="462" y="474"/>
                    </a:lnTo>
                    <a:lnTo>
                      <a:pt x="476" y="460"/>
                    </a:lnTo>
                    <a:lnTo>
                      <a:pt x="488" y="446"/>
                    </a:lnTo>
                    <a:lnTo>
                      <a:pt x="500" y="430"/>
                    </a:lnTo>
                    <a:lnTo>
                      <a:pt x="510" y="414"/>
                    </a:lnTo>
                    <a:lnTo>
                      <a:pt x="518" y="396"/>
                    </a:lnTo>
                    <a:lnTo>
                      <a:pt x="526" y="378"/>
                    </a:lnTo>
                    <a:lnTo>
                      <a:pt x="534" y="360"/>
                    </a:lnTo>
                    <a:lnTo>
                      <a:pt x="538" y="340"/>
                    </a:lnTo>
                    <a:lnTo>
                      <a:pt x="542" y="322"/>
                    </a:lnTo>
                    <a:lnTo>
                      <a:pt x="544" y="302"/>
                    </a:lnTo>
                    <a:lnTo>
                      <a:pt x="546" y="282"/>
                    </a:lnTo>
                    <a:lnTo>
                      <a:pt x="546" y="282"/>
                    </a:lnTo>
                    <a:lnTo>
                      <a:pt x="544" y="254"/>
                    </a:lnTo>
                    <a:lnTo>
                      <a:pt x="540" y="228"/>
                    </a:lnTo>
                    <a:lnTo>
                      <a:pt x="534" y="202"/>
                    </a:lnTo>
                    <a:lnTo>
                      <a:pt x="524" y="178"/>
                    </a:lnTo>
                    <a:lnTo>
                      <a:pt x="514" y="156"/>
                    </a:lnTo>
                    <a:lnTo>
                      <a:pt x="500" y="134"/>
                    </a:lnTo>
                    <a:lnTo>
                      <a:pt x="484" y="114"/>
                    </a:lnTo>
                    <a:lnTo>
                      <a:pt x="468" y="94"/>
                    </a:lnTo>
                    <a:lnTo>
                      <a:pt x="450" y="78"/>
                    </a:lnTo>
                    <a:lnTo>
                      <a:pt x="428" y="62"/>
                    </a:lnTo>
                    <a:lnTo>
                      <a:pt x="408" y="50"/>
                    </a:lnTo>
                    <a:lnTo>
                      <a:pt x="384" y="38"/>
                    </a:lnTo>
                    <a:lnTo>
                      <a:pt x="360" y="30"/>
                    </a:lnTo>
                    <a:lnTo>
                      <a:pt x="334" y="22"/>
                    </a:lnTo>
                    <a:lnTo>
                      <a:pt x="308" y="18"/>
                    </a:lnTo>
                    <a:lnTo>
                      <a:pt x="282" y="18"/>
                    </a:lnTo>
                    <a:lnTo>
                      <a:pt x="282" y="18"/>
                    </a:lnTo>
                    <a:lnTo>
                      <a:pt x="254" y="18"/>
                    </a:lnTo>
                    <a:lnTo>
                      <a:pt x="228" y="22"/>
                    </a:lnTo>
                    <a:lnTo>
                      <a:pt x="204" y="30"/>
                    </a:lnTo>
                    <a:lnTo>
                      <a:pt x="180" y="38"/>
                    </a:lnTo>
                    <a:lnTo>
                      <a:pt x="156" y="50"/>
                    </a:lnTo>
                    <a:lnTo>
                      <a:pt x="134" y="62"/>
                    </a:lnTo>
                    <a:lnTo>
                      <a:pt x="114" y="78"/>
                    </a:lnTo>
                    <a:lnTo>
                      <a:pt x="96" y="94"/>
                    </a:lnTo>
                    <a:lnTo>
                      <a:pt x="78" y="114"/>
                    </a:lnTo>
                    <a:lnTo>
                      <a:pt x="64" y="134"/>
                    </a:lnTo>
                    <a:lnTo>
                      <a:pt x="50" y="156"/>
                    </a:lnTo>
                    <a:lnTo>
                      <a:pt x="38" y="178"/>
                    </a:lnTo>
                    <a:lnTo>
                      <a:pt x="30" y="202"/>
                    </a:lnTo>
                    <a:lnTo>
                      <a:pt x="24" y="228"/>
                    </a:lnTo>
                    <a:lnTo>
                      <a:pt x="20" y="254"/>
                    </a:lnTo>
                    <a:lnTo>
                      <a:pt x="18" y="282"/>
                    </a:lnTo>
                    <a:lnTo>
                      <a:pt x="18" y="282"/>
                    </a:lnTo>
                    <a:lnTo>
                      <a:pt x="18" y="302"/>
                    </a:lnTo>
                    <a:lnTo>
                      <a:pt x="20" y="320"/>
                    </a:lnTo>
                    <a:lnTo>
                      <a:pt x="24" y="340"/>
                    </a:lnTo>
                    <a:lnTo>
                      <a:pt x="30" y="358"/>
                    </a:lnTo>
                    <a:lnTo>
                      <a:pt x="36" y="378"/>
                    </a:lnTo>
                    <a:lnTo>
                      <a:pt x="44" y="394"/>
                    </a:lnTo>
                    <a:lnTo>
                      <a:pt x="52" y="412"/>
                    </a:lnTo>
                    <a:lnTo>
                      <a:pt x="62" y="428"/>
                    </a:lnTo>
                    <a:lnTo>
                      <a:pt x="74" y="444"/>
                    </a:lnTo>
                    <a:lnTo>
                      <a:pt x="86" y="458"/>
                    </a:lnTo>
                    <a:lnTo>
                      <a:pt x="100" y="472"/>
                    </a:lnTo>
                    <a:lnTo>
                      <a:pt x="114" y="486"/>
                    </a:lnTo>
                    <a:lnTo>
                      <a:pt x="130" y="496"/>
                    </a:lnTo>
                    <a:lnTo>
                      <a:pt x="146" y="508"/>
                    </a:lnTo>
                    <a:lnTo>
                      <a:pt x="164" y="516"/>
                    </a:lnTo>
                    <a:lnTo>
                      <a:pt x="182" y="526"/>
                    </a:lnTo>
                    <a:lnTo>
                      <a:pt x="188" y="528"/>
                    </a:lnTo>
                    <a:lnTo>
                      <a:pt x="188" y="77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34" name="Freeform 6">
                <a:extLst>
                  <a:ext uri="{FF2B5EF4-FFF2-40B4-BE49-F238E27FC236}">
                    <a16:creationId xmlns:a16="http://schemas.microsoft.com/office/drawing/2014/main" id="{1D0CD5BC-0306-4347-8B53-16F7097B489B}"/>
                  </a:ext>
                </a:extLst>
              </p:cNvPr>
              <p:cNvSpPr>
                <a:spLocks noEditPoints="1"/>
              </p:cNvSpPr>
              <p:nvPr/>
            </p:nvSpPr>
            <p:spPr bwMode="auto">
              <a:xfrm>
                <a:off x="892175" y="2579688"/>
                <a:ext cx="180975" cy="111125"/>
              </a:xfrm>
              <a:custGeom>
                <a:avLst/>
                <a:gdLst>
                  <a:gd name="T0" fmla="*/ 86 w 114"/>
                  <a:gd name="T1" fmla="*/ 70 h 70"/>
                  <a:gd name="T2" fmla="*/ 30 w 114"/>
                  <a:gd name="T3" fmla="*/ 70 h 70"/>
                  <a:gd name="T4" fmla="*/ 0 w 114"/>
                  <a:gd name="T5" fmla="*/ 0 h 70"/>
                  <a:gd name="T6" fmla="*/ 114 w 114"/>
                  <a:gd name="T7" fmla="*/ 0 h 70"/>
                  <a:gd name="T8" fmla="*/ 86 w 114"/>
                  <a:gd name="T9" fmla="*/ 70 h 70"/>
                  <a:gd name="T10" fmla="*/ 42 w 114"/>
                  <a:gd name="T11" fmla="*/ 52 h 70"/>
                  <a:gd name="T12" fmla="*/ 74 w 114"/>
                  <a:gd name="T13" fmla="*/ 52 h 70"/>
                  <a:gd name="T14" fmla="*/ 88 w 114"/>
                  <a:gd name="T15" fmla="*/ 18 h 70"/>
                  <a:gd name="T16" fmla="*/ 28 w 114"/>
                  <a:gd name="T17" fmla="*/ 18 h 70"/>
                  <a:gd name="T18" fmla="*/ 42 w 114"/>
                  <a:gd name="T19"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70">
                    <a:moveTo>
                      <a:pt x="86" y="70"/>
                    </a:moveTo>
                    <a:lnTo>
                      <a:pt x="30" y="70"/>
                    </a:lnTo>
                    <a:lnTo>
                      <a:pt x="0" y="0"/>
                    </a:lnTo>
                    <a:lnTo>
                      <a:pt x="114" y="0"/>
                    </a:lnTo>
                    <a:lnTo>
                      <a:pt x="86" y="70"/>
                    </a:lnTo>
                    <a:close/>
                    <a:moveTo>
                      <a:pt x="42" y="52"/>
                    </a:moveTo>
                    <a:lnTo>
                      <a:pt x="74" y="52"/>
                    </a:lnTo>
                    <a:lnTo>
                      <a:pt x="88" y="18"/>
                    </a:lnTo>
                    <a:lnTo>
                      <a:pt x="28" y="18"/>
                    </a:lnTo>
                    <a:lnTo>
                      <a:pt x="42" y="52"/>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35" name="Rectangle 7">
                <a:extLst>
                  <a:ext uri="{FF2B5EF4-FFF2-40B4-BE49-F238E27FC236}">
                    <a16:creationId xmlns:a16="http://schemas.microsoft.com/office/drawing/2014/main" id="{18A468D6-CC83-4AEA-831D-CB2B4DEF65A9}"/>
                  </a:ext>
                </a:extLst>
              </p:cNvPr>
              <p:cNvSpPr>
                <a:spLocks noChangeArrowheads="1"/>
              </p:cNvSpPr>
              <p:nvPr/>
            </p:nvSpPr>
            <p:spPr bwMode="auto">
              <a:xfrm>
                <a:off x="733425" y="2319338"/>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36" name="Rectangle 8">
                <a:extLst>
                  <a:ext uri="{FF2B5EF4-FFF2-40B4-BE49-F238E27FC236}">
                    <a16:creationId xmlns:a16="http://schemas.microsoft.com/office/drawing/2014/main" id="{10255E72-A63D-47AC-817A-ACF9B60036FE}"/>
                  </a:ext>
                </a:extLst>
              </p:cNvPr>
              <p:cNvSpPr>
                <a:spLocks noChangeArrowheads="1"/>
              </p:cNvSpPr>
              <p:nvPr/>
            </p:nvSpPr>
            <p:spPr bwMode="auto">
              <a:xfrm>
                <a:off x="733425" y="2398713"/>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37" name="Rectangle 9">
                <a:extLst>
                  <a:ext uri="{FF2B5EF4-FFF2-40B4-BE49-F238E27FC236}">
                    <a16:creationId xmlns:a16="http://schemas.microsoft.com/office/drawing/2014/main" id="{B1C8876F-E511-44EC-B748-4C8AEAE2782E}"/>
                  </a:ext>
                </a:extLst>
              </p:cNvPr>
              <p:cNvSpPr>
                <a:spLocks noChangeArrowheads="1"/>
              </p:cNvSpPr>
              <p:nvPr/>
            </p:nvSpPr>
            <p:spPr bwMode="auto">
              <a:xfrm>
                <a:off x="733425" y="2481263"/>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38" name="Rectangle 10">
                <a:extLst>
                  <a:ext uri="{FF2B5EF4-FFF2-40B4-BE49-F238E27FC236}">
                    <a16:creationId xmlns:a16="http://schemas.microsoft.com/office/drawing/2014/main" id="{448A5F86-B780-4C72-895B-00544E4707D9}"/>
                  </a:ext>
                </a:extLst>
              </p:cNvPr>
              <p:cNvSpPr>
                <a:spLocks noChangeArrowheads="1"/>
              </p:cNvSpPr>
              <p:nvPr/>
            </p:nvSpPr>
            <p:spPr bwMode="auto">
              <a:xfrm>
                <a:off x="701675" y="132556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39" name="Rectangle 11">
                <a:extLst>
                  <a:ext uri="{FF2B5EF4-FFF2-40B4-BE49-F238E27FC236}">
                    <a16:creationId xmlns:a16="http://schemas.microsoft.com/office/drawing/2014/main" id="{1288D3F9-B4E4-4958-907E-2E9555C68049}"/>
                  </a:ext>
                </a:extLst>
              </p:cNvPr>
              <p:cNvSpPr>
                <a:spLocks noChangeArrowheads="1"/>
              </p:cNvSpPr>
              <p:nvPr/>
            </p:nvSpPr>
            <p:spPr bwMode="auto">
              <a:xfrm>
                <a:off x="514350" y="14938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0" name="Rectangle 12">
                <a:extLst>
                  <a:ext uri="{FF2B5EF4-FFF2-40B4-BE49-F238E27FC236}">
                    <a16:creationId xmlns:a16="http://schemas.microsoft.com/office/drawing/2014/main" id="{6CE5F252-A414-4864-AA8C-D1CB9744F7A5}"/>
                  </a:ext>
                </a:extLst>
              </p:cNvPr>
              <p:cNvSpPr>
                <a:spLocks noChangeArrowheads="1"/>
              </p:cNvSpPr>
              <p:nvPr/>
            </p:nvSpPr>
            <p:spPr bwMode="auto">
              <a:xfrm>
                <a:off x="968375" y="1249363"/>
                <a:ext cx="28575" cy="508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1" name="Rectangle 13">
                <a:extLst>
                  <a:ext uri="{FF2B5EF4-FFF2-40B4-BE49-F238E27FC236}">
                    <a16:creationId xmlns:a16="http://schemas.microsoft.com/office/drawing/2014/main" id="{B009BA4E-F495-4390-99E1-49EC5B4D7254}"/>
                  </a:ext>
                </a:extLst>
              </p:cNvPr>
              <p:cNvSpPr>
                <a:spLocks noChangeArrowheads="1"/>
              </p:cNvSpPr>
              <p:nvPr/>
            </p:nvSpPr>
            <p:spPr bwMode="auto">
              <a:xfrm>
                <a:off x="1241425" y="132556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2" name="Rectangle 14">
                <a:extLst>
                  <a:ext uri="{FF2B5EF4-FFF2-40B4-BE49-F238E27FC236}">
                    <a16:creationId xmlns:a16="http://schemas.microsoft.com/office/drawing/2014/main" id="{BF68BF82-1164-4EF1-93F5-679D8AC0E07F}"/>
                  </a:ext>
                </a:extLst>
              </p:cNvPr>
              <p:cNvSpPr>
                <a:spLocks noChangeArrowheads="1"/>
              </p:cNvSpPr>
              <p:nvPr/>
            </p:nvSpPr>
            <p:spPr bwMode="auto">
              <a:xfrm>
                <a:off x="1406525" y="14938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3" name="Rectangle 15">
                <a:extLst>
                  <a:ext uri="{FF2B5EF4-FFF2-40B4-BE49-F238E27FC236}">
                    <a16:creationId xmlns:a16="http://schemas.microsoft.com/office/drawing/2014/main" id="{24F34E9F-BF35-4747-88C2-EE302CFF1C0E}"/>
                  </a:ext>
                </a:extLst>
              </p:cNvPr>
              <p:cNvSpPr>
                <a:spLocks noChangeArrowheads="1"/>
              </p:cNvSpPr>
              <p:nvPr/>
            </p:nvSpPr>
            <p:spPr bwMode="auto">
              <a:xfrm>
                <a:off x="514350" y="203358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4" name="Rectangle 16">
                <a:extLst>
                  <a:ext uri="{FF2B5EF4-FFF2-40B4-BE49-F238E27FC236}">
                    <a16:creationId xmlns:a16="http://schemas.microsoft.com/office/drawing/2014/main" id="{95C87000-2F80-4BED-B910-FD3171CFA061}"/>
                  </a:ext>
                </a:extLst>
              </p:cNvPr>
              <p:cNvSpPr>
                <a:spLocks noChangeArrowheads="1"/>
              </p:cNvSpPr>
              <p:nvPr/>
            </p:nvSpPr>
            <p:spPr bwMode="auto">
              <a:xfrm>
                <a:off x="1406525" y="203358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5" name="Rectangle 17">
                <a:extLst>
                  <a:ext uri="{FF2B5EF4-FFF2-40B4-BE49-F238E27FC236}">
                    <a16:creationId xmlns:a16="http://schemas.microsoft.com/office/drawing/2014/main" id="{BB48508E-49BC-4D97-A2FA-5764E20085D9}"/>
                  </a:ext>
                </a:extLst>
              </p:cNvPr>
              <p:cNvSpPr>
                <a:spLocks noChangeArrowheads="1"/>
              </p:cNvSpPr>
              <p:nvPr/>
            </p:nvSpPr>
            <p:spPr bwMode="auto">
              <a:xfrm>
                <a:off x="1482725" y="175101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6" name="Rectangle 18">
                <a:extLst>
                  <a:ext uri="{FF2B5EF4-FFF2-40B4-BE49-F238E27FC236}">
                    <a16:creationId xmlns:a16="http://schemas.microsoft.com/office/drawing/2014/main" id="{2E0B72EA-A601-4C71-A686-3AD5F8B3F37E}"/>
                  </a:ext>
                </a:extLst>
              </p:cNvPr>
              <p:cNvSpPr>
                <a:spLocks noChangeArrowheads="1"/>
              </p:cNvSpPr>
              <p:nvPr/>
            </p:nvSpPr>
            <p:spPr bwMode="auto">
              <a:xfrm>
                <a:off x="457200" y="175101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7" name="Rectangle 19">
                <a:extLst>
                  <a:ext uri="{FF2B5EF4-FFF2-40B4-BE49-F238E27FC236}">
                    <a16:creationId xmlns:a16="http://schemas.microsoft.com/office/drawing/2014/main" id="{7D3162D7-A4D1-4123-8DB0-9F91C59035E8}"/>
                  </a:ext>
                </a:extLst>
              </p:cNvPr>
              <p:cNvSpPr>
                <a:spLocks noChangeArrowheads="1"/>
              </p:cNvSpPr>
              <p:nvPr/>
            </p:nvSpPr>
            <p:spPr bwMode="auto">
              <a:xfrm>
                <a:off x="920750" y="2195513"/>
                <a:ext cx="28575" cy="1524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8" name="Rectangle 20">
                <a:extLst>
                  <a:ext uri="{FF2B5EF4-FFF2-40B4-BE49-F238E27FC236}">
                    <a16:creationId xmlns:a16="http://schemas.microsoft.com/office/drawing/2014/main" id="{7286EBBA-26D6-4D4E-95AB-1F0B94815696}"/>
                  </a:ext>
                </a:extLst>
              </p:cNvPr>
              <p:cNvSpPr>
                <a:spLocks noChangeArrowheads="1"/>
              </p:cNvSpPr>
              <p:nvPr/>
            </p:nvSpPr>
            <p:spPr bwMode="auto">
              <a:xfrm>
                <a:off x="1016000" y="2195513"/>
                <a:ext cx="28575" cy="1524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49" name="Freeform 21">
                <a:extLst>
                  <a:ext uri="{FF2B5EF4-FFF2-40B4-BE49-F238E27FC236}">
                    <a16:creationId xmlns:a16="http://schemas.microsoft.com/office/drawing/2014/main" id="{15FD4E5B-9CF7-4D3F-B1CF-1CFE6B69D205}"/>
                  </a:ext>
                </a:extLst>
              </p:cNvPr>
              <p:cNvSpPr>
                <a:spLocks noEditPoints="1"/>
              </p:cNvSpPr>
              <p:nvPr/>
            </p:nvSpPr>
            <p:spPr bwMode="auto">
              <a:xfrm>
                <a:off x="650875" y="1452563"/>
                <a:ext cx="666750" cy="666750"/>
              </a:xfrm>
              <a:custGeom>
                <a:avLst/>
                <a:gdLst>
                  <a:gd name="T0" fmla="*/ 170 w 420"/>
                  <a:gd name="T1" fmla="*/ 372 h 420"/>
                  <a:gd name="T2" fmla="*/ 122 w 420"/>
                  <a:gd name="T3" fmla="*/ 352 h 420"/>
                  <a:gd name="T4" fmla="*/ 68 w 420"/>
                  <a:gd name="T5" fmla="*/ 298 h 420"/>
                  <a:gd name="T6" fmla="*/ 48 w 420"/>
                  <a:gd name="T7" fmla="*/ 248 h 420"/>
                  <a:gd name="T8" fmla="*/ 48 w 420"/>
                  <a:gd name="T9" fmla="*/ 170 h 420"/>
                  <a:gd name="T10" fmla="*/ 68 w 420"/>
                  <a:gd name="T11" fmla="*/ 122 h 420"/>
                  <a:gd name="T12" fmla="*/ 122 w 420"/>
                  <a:gd name="T13" fmla="*/ 68 h 420"/>
                  <a:gd name="T14" fmla="*/ 170 w 420"/>
                  <a:gd name="T15" fmla="*/ 48 h 420"/>
                  <a:gd name="T16" fmla="*/ 248 w 420"/>
                  <a:gd name="T17" fmla="*/ 48 h 420"/>
                  <a:gd name="T18" fmla="*/ 296 w 420"/>
                  <a:gd name="T19" fmla="*/ 68 h 420"/>
                  <a:gd name="T20" fmla="*/ 352 w 420"/>
                  <a:gd name="T21" fmla="*/ 122 h 420"/>
                  <a:gd name="T22" fmla="*/ 372 w 420"/>
                  <a:gd name="T23" fmla="*/ 170 h 420"/>
                  <a:gd name="T24" fmla="*/ 372 w 420"/>
                  <a:gd name="T25" fmla="*/ 248 h 420"/>
                  <a:gd name="T26" fmla="*/ 352 w 420"/>
                  <a:gd name="T27" fmla="*/ 298 h 420"/>
                  <a:gd name="T28" fmla="*/ 296 w 420"/>
                  <a:gd name="T29" fmla="*/ 352 h 420"/>
                  <a:gd name="T30" fmla="*/ 248 w 420"/>
                  <a:gd name="T31" fmla="*/ 372 h 420"/>
                  <a:gd name="T32" fmla="*/ 230 w 420"/>
                  <a:gd name="T33" fmla="*/ 402 h 420"/>
                  <a:gd name="T34" fmla="*/ 238 w 420"/>
                  <a:gd name="T35" fmla="*/ 356 h 420"/>
                  <a:gd name="T36" fmla="*/ 280 w 420"/>
                  <a:gd name="T37" fmla="*/ 340 h 420"/>
                  <a:gd name="T38" fmla="*/ 330 w 420"/>
                  <a:gd name="T39" fmla="*/ 360 h 420"/>
                  <a:gd name="T40" fmla="*/ 332 w 420"/>
                  <a:gd name="T41" fmla="*/ 294 h 420"/>
                  <a:gd name="T42" fmla="*/ 348 w 420"/>
                  <a:gd name="T43" fmla="*/ 266 h 420"/>
                  <a:gd name="T44" fmla="*/ 358 w 420"/>
                  <a:gd name="T45" fmla="*/ 230 h 420"/>
                  <a:gd name="T46" fmla="*/ 358 w 420"/>
                  <a:gd name="T47" fmla="*/ 188 h 420"/>
                  <a:gd name="T48" fmla="*/ 352 w 420"/>
                  <a:gd name="T49" fmla="*/ 166 h 420"/>
                  <a:gd name="T50" fmla="*/ 332 w 420"/>
                  <a:gd name="T51" fmla="*/ 126 h 420"/>
                  <a:gd name="T52" fmla="*/ 330 w 420"/>
                  <a:gd name="T53" fmla="*/ 60 h 420"/>
                  <a:gd name="T54" fmla="*/ 294 w 420"/>
                  <a:gd name="T55" fmla="*/ 86 h 420"/>
                  <a:gd name="T56" fmla="*/ 252 w 420"/>
                  <a:gd name="T57" fmla="*/ 68 h 420"/>
                  <a:gd name="T58" fmla="*/ 230 w 420"/>
                  <a:gd name="T59" fmla="*/ 18 h 420"/>
                  <a:gd name="T60" fmla="*/ 182 w 420"/>
                  <a:gd name="T61" fmla="*/ 64 h 420"/>
                  <a:gd name="T62" fmla="*/ 152 w 420"/>
                  <a:gd name="T63" fmla="*/ 72 h 420"/>
                  <a:gd name="T64" fmla="*/ 120 w 420"/>
                  <a:gd name="T65" fmla="*/ 90 h 420"/>
                  <a:gd name="T66" fmla="*/ 90 w 420"/>
                  <a:gd name="T67" fmla="*/ 120 h 420"/>
                  <a:gd name="T68" fmla="*/ 78 w 420"/>
                  <a:gd name="T69" fmla="*/ 140 h 420"/>
                  <a:gd name="T70" fmla="*/ 64 w 420"/>
                  <a:gd name="T71" fmla="*/ 182 h 420"/>
                  <a:gd name="T72" fmla="*/ 18 w 420"/>
                  <a:gd name="T73" fmla="*/ 230 h 420"/>
                  <a:gd name="T74" fmla="*/ 64 w 420"/>
                  <a:gd name="T75" fmla="*/ 238 h 420"/>
                  <a:gd name="T76" fmla="*/ 78 w 420"/>
                  <a:gd name="T77" fmla="*/ 280 h 420"/>
                  <a:gd name="T78" fmla="*/ 58 w 420"/>
                  <a:gd name="T79" fmla="*/ 330 h 420"/>
                  <a:gd name="T80" fmla="*/ 126 w 420"/>
                  <a:gd name="T81" fmla="*/ 332 h 420"/>
                  <a:gd name="T82" fmla="*/ 152 w 420"/>
                  <a:gd name="T83" fmla="*/ 348 h 420"/>
                  <a:gd name="T84" fmla="*/ 188 w 420"/>
                  <a:gd name="T85" fmla="*/ 3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0" h="420">
                    <a:moveTo>
                      <a:pt x="248" y="420"/>
                    </a:moveTo>
                    <a:lnTo>
                      <a:pt x="170" y="420"/>
                    </a:lnTo>
                    <a:lnTo>
                      <a:pt x="170" y="372"/>
                    </a:lnTo>
                    <a:lnTo>
                      <a:pt x="170" y="372"/>
                    </a:lnTo>
                    <a:lnTo>
                      <a:pt x="146" y="364"/>
                    </a:lnTo>
                    <a:lnTo>
                      <a:pt x="122" y="352"/>
                    </a:lnTo>
                    <a:lnTo>
                      <a:pt x="88" y="386"/>
                    </a:lnTo>
                    <a:lnTo>
                      <a:pt x="34" y="330"/>
                    </a:lnTo>
                    <a:lnTo>
                      <a:pt x="68" y="298"/>
                    </a:lnTo>
                    <a:lnTo>
                      <a:pt x="68" y="298"/>
                    </a:lnTo>
                    <a:lnTo>
                      <a:pt x="56" y="274"/>
                    </a:lnTo>
                    <a:lnTo>
                      <a:pt x="48" y="248"/>
                    </a:lnTo>
                    <a:lnTo>
                      <a:pt x="0" y="248"/>
                    </a:lnTo>
                    <a:lnTo>
                      <a:pt x="0" y="170"/>
                    </a:lnTo>
                    <a:lnTo>
                      <a:pt x="48" y="170"/>
                    </a:lnTo>
                    <a:lnTo>
                      <a:pt x="48" y="170"/>
                    </a:lnTo>
                    <a:lnTo>
                      <a:pt x="56" y="146"/>
                    </a:lnTo>
                    <a:lnTo>
                      <a:pt x="68" y="122"/>
                    </a:lnTo>
                    <a:lnTo>
                      <a:pt x="34" y="88"/>
                    </a:lnTo>
                    <a:lnTo>
                      <a:pt x="88" y="34"/>
                    </a:lnTo>
                    <a:lnTo>
                      <a:pt x="122" y="68"/>
                    </a:lnTo>
                    <a:lnTo>
                      <a:pt x="122" y="68"/>
                    </a:lnTo>
                    <a:lnTo>
                      <a:pt x="146" y="56"/>
                    </a:lnTo>
                    <a:lnTo>
                      <a:pt x="170" y="48"/>
                    </a:lnTo>
                    <a:lnTo>
                      <a:pt x="170" y="0"/>
                    </a:lnTo>
                    <a:lnTo>
                      <a:pt x="248" y="0"/>
                    </a:lnTo>
                    <a:lnTo>
                      <a:pt x="248" y="48"/>
                    </a:lnTo>
                    <a:lnTo>
                      <a:pt x="248" y="48"/>
                    </a:lnTo>
                    <a:lnTo>
                      <a:pt x="274" y="56"/>
                    </a:lnTo>
                    <a:lnTo>
                      <a:pt x="296" y="68"/>
                    </a:lnTo>
                    <a:lnTo>
                      <a:pt x="330" y="34"/>
                    </a:lnTo>
                    <a:lnTo>
                      <a:pt x="386" y="88"/>
                    </a:lnTo>
                    <a:lnTo>
                      <a:pt x="352" y="122"/>
                    </a:lnTo>
                    <a:lnTo>
                      <a:pt x="352" y="122"/>
                    </a:lnTo>
                    <a:lnTo>
                      <a:pt x="364" y="146"/>
                    </a:lnTo>
                    <a:lnTo>
                      <a:pt x="372" y="170"/>
                    </a:lnTo>
                    <a:lnTo>
                      <a:pt x="420" y="170"/>
                    </a:lnTo>
                    <a:lnTo>
                      <a:pt x="420" y="248"/>
                    </a:lnTo>
                    <a:lnTo>
                      <a:pt x="372" y="248"/>
                    </a:lnTo>
                    <a:lnTo>
                      <a:pt x="372" y="248"/>
                    </a:lnTo>
                    <a:lnTo>
                      <a:pt x="364" y="274"/>
                    </a:lnTo>
                    <a:lnTo>
                      <a:pt x="352" y="298"/>
                    </a:lnTo>
                    <a:lnTo>
                      <a:pt x="386" y="330"/>
                    </a:lnTo>
                    <a:lnTo>
                      <a:pt x="330" y="386"/>
                    </a:lnTo>
                    <a:lnTo>
                      <a:pt x="296" y="352"/>
                    </a:lnTo>
                    <a:lnTo>
                      <a:pt x="296" y="352"/>
                    </a:lnTo>
                    <a:lnTo>
                      <a:pt x="274" y="364"/>
                    </a:lnTo>
                    <a:lnTo>
                      <a:pt x="248" y="372"/>
                    </a:lnTo>
                    <a:lnTo>
                      <a:pt x="248" y="420"/>
                    </a:lnTo>
                    <a:close/>
                    <a:moveTo>
                      <a:pt x="188" y="402"/>
                    </a:moveTo>
                    <a:lnTo>
                      <a:pt x="230" y="402"/>
                    </a:lnTo>
                    <a:lnTo>
                      <a:pt x="230" y="358"/>
                    </a:lnTo>
                    <a:lnTo>
                      <a:pt x="238" y="356"/>
                    </a:lnTo>
                    <a:lnTo>
                      <a:pt x="238" y="356"/>
                    </a:lnTo>
                    <a:lnTo>
                      <a:pt x="252" y="352"/>
                    </a:lnTo>
                    <a:lnTo>
                      <a:pt x="266" y="348"/>
                    </a:lnTo>
                    <a:lnTo>
                      <a:pt x="280" y="340"/>
                    </a:lnTo>
                    <a:lnTo>
                      <a:pt x="294" y="332"/>
                    </a:lnTo>
                    <a:lnTo>
                      <a:pt x="300" y="328"/>
                    </a:lnTo>
                    <a:lnTo>
                      <a:pt x="330" y="360"/>
                    </a:lnTo>
                    <a:lnTo>
                      <a:pt x="360" y="330"/>
                    </a:lnTo>
                    <a:lnTo>
                      <a:pt x="328" y="300"/>
                    </a:lnTo>
                    <a:lnTo>
                      <a:pt x="332" y="294"/>
                    </a:lnTo>
                    <a:lnTo>
                      <a:pt x="332" y="294"/>
                    </a:lnTo>
                    <a:lnTo>
                      <a:pt x="340" y="280"/>
                    </a:lnTo>
                    <a:lnTo>
                      <a:pt x="348" y="266"/>
                    </a:lnTo>
                    <a:lnTo>
                      <a:pt x="352" y="252"/>
                    </a:lnTo>
                    <a:lnTo>
                      <a:pt x="356" y="238"/>
                    </a:lnTo>
                    <a:lnTo>
                      <a:pt x="358" y="230"/>
                    </a:lnTo>
                    <a:lnTo>
                      <a:pt x="402" y="230"/>
                    </a:lnTo>
                    <a:lnTo>
                      <a:pt x="402" y="188"/>
                    </a:lnTo>
                    <a:lnTo>
                      <a:pt x="358" y="188"/>
                    </a:lnTo>
                    <a:lnTo>
                      <a:pt x="356" y="182"/>
                    </a:lnTo>
                    <a:lnTo>
                      <a:pt x="356" y="182"/>
                    </a:lnTo>
                    <a:lnTo>
                      <a:pt x="352" y="166"/>
                    </a:lnTo>
                    <a:lnTo>
                      <a:pt x="348" y="152"/>
                    </a:lnTo>
                    <a:lnTo>
                      <a:pt x="340" y="140"/>
                    </a:lnTo>
                    <a:lnTo>
                      <a:pt x="332" y="126"/>
                    </a:lnTo>
                    <a:lnTo>
                      <a:pt x="328" y="120"/>
                    </a:lnTo>
                    <a:lnTo>
                      <a:pt x="360" y="88"/>
                    </a:lnTo>
                    <a:lnTo>
                      <a:pt x="330" y="60"/>
                    </a:lnTo>
                    <a:lnTo>
                      <a:pt x="300" y="90"/>
                    </a:lnTo>
                    <a:lnTo>
                      <a:pt x="294" y="86"/>
                    </a:lnTo>
                    <a:lnTo>
                      <a:pt x="294" y="86"/>
                    </a:lnTo>
                    <a:lnTo>
                      <a:pt x="280" y="78"/>
                    </a:lnTo>
                    <a:lnTo>
                      <a:pt x="266" y="72"/>
                    </a:lnTo>
                    <a:lnTo>
                      <a:pt x="252" y="68"/>
                    </a:lnTo>
                    <a:lnTo>
                      <a:pt x="238" y="64"/>
                    </a:lnTo>
                    <a:lnTo>
                      <a:pt x="230" y="62"/>
                    </a:lnTo>
                    <a:lnTo>
                      <a:pt x="230" y="18"/>
                    </a:lnTo>
                    <a:lnTo>
                      <a:pt x="188" y="18"/>
                    </a:lnTo>
                    <a:lnTo>
                      <a:pt x="188" y="62"/>
                    </a:lnTo>
                    <a:lnTo>
                      <a:pt x="182" y="64"/>
                    </a:lnTo>
                    <a:lnTo>
                      <a:pt x="182" y="64"/>
                    </a:lnTo>
                    <a:lnTo>
                      <a:pt x="166" y="68"/>
                    </a:lnTo>
                    <a:lnTo>
                      <a:pt x="152" y="72"/>
                    </a:lnTo>
                    <a:lnTo>
                      <a:pt x="138" y="78"/>
                    </a:lnTo>
                    <a:lnTo>
                      <a:pt x="126" y="86"/>
                    </a:lnTo>
                    <a:lnTo>
                      <a:pt x="120" y="90"/>
                    </a:lnTo>
                    <a:lnTo>
                      <a:pt x="88" y="60"/>
                    </a:lnTo>
                    <a:lnTo>
                      <a:pt x="58" y="88"/>
                    </a:lnTo>
                    <a:lnTo>
                      <a:pt x="90" y="120"/>
                    </a:lnTo>
                    <a:lnTo>
                      <a:pt x="86" y="126"/>
                    </a:lnTo>
                    <a:lnTo>
                      <a:pt x="86" y="126"/>
                    </a:lnTo>
                    <a:lnTo>
                      <a:pt x="78" y="140"/>
                    </a:lnTo>
                    <a:lnTo>
                      <a:pt x="72" y="152"/>
                    </a:lnTo>
                    <a:lnTo>
                      <a:pt x="66" y="166"/>
                    </a:lnTo>
                    <a:lnTo>
                      <a:pt x="64" y="182"/>
                    </a:lnTo>
                    <a:lnTo>
                      <a:pt x="62" y="188"/>
                    </a:lnTo>
                    <a:lnTo>
                      <a:pt x="18" y="188"/>
                    </a:lnTo>
                    <a:lnTo>
                      <a:pt x="18" y="230"/>
                    </a:lnTo>
                    <a:lnTo>
                      <a:pt x="62" y="230"/>
                    </a:lnTo>
                    <a:lnTo>
                      <a:pt x="64" y="238"/>
                    </a:lnTo>
                    <a:lnTo>
                      <a:pt x="64" y="238"/>
                    </a:lnTo>
                    <a:lnTo>
                      <a:pt x="66" y="252"/>
                    </a:lnTo>
                    <a:lnTo>
                      <a:pt x="72" y="266"/>
                    </a:lnTo>
                    <a:lnTo>
                      <a:pt x="78" y="280"/>
                    </a:lnTo>
                    <a:lnTo>
                      <a:pt x="86" y="294"/>
                    </a:lnTo>
                    <a:lnTo>
                      <a:pt x="90" y="300"/>
                    </a:lnTo>
                    <a:lnTo>
                      <a:pt x="58" y="330"/>
                    </a:lnTo>
                    <a:lnTo>
                      <a:pt x="88" y="360"/>
                    </a:lnTo>
                    <a:lnTo>
                      <a:pt x="120" y="328"/>
                    </a:lnTo>
                    <a:lnTo>
                      <a:pt x="126" y="332"/>
                    </a:lnTo>
                    <a:lnTo>
                      <a:pt x="126" y="332"/>
                    </a:lnTo>
                    <a:lnTo>
                      <a:pt x="138" y="340"/>
                    </a:lnTo>
                    <a:lnTo>
                      <a:pt x="152" y="348"/>
                    </a:lnTo>
                    <a:lnTo>
                      <a:pt x="166" y="352"/>
                    </a:lnTo>
                    <a:lnTo>
                      <a:pt x="182" y="356"/>
                    </a:lnTo>
                    <a:lnTo>
                      <a:pt x="188" y="358"/>
                    </a:lnTo>
                    <a:lnTo>
                      <a:pt x="188" y="402"/>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50" name="Freeform 22">
                <a:extLst>
                  <a:ext uri="{FF2B5EF4-FFF2-40B4-BE49-F238E27FC236}">
                    <a16:creationId xmlns:a16="http://schemas.microsoft.com/office/drawing/2014/main" id="{B4A0B6C3-04F6-4EAF-A506-A0E6A67F88EA}"/>
                  </a:ext>
                </a:extLst>
              </p:cNvPr>
              <p:cNvSpPr>
                <a:spLocks noEditPoints="1"/>
              </p:cNvSpPr>
              <p:nvPr/>
            </p:nvSpPr>
            <p:spPr bwMode="auto">
              <a:xfrm>
                <a:off x="806450" y="1608138"/>
                <a:ext cx="352425" cy="355600"/>
              </a:xfrm>
              <a:custGeom>
                <a:avLst/>
                <a:gdLst>
                  <a:gd name="T0" fmla="*/ 112 w 222"/>
                  <a:gd name="T1" fmla="*/ 224 h 224"/>
                  <a:gd name="T2" fmla="*/ 68 w 222"/>
                  <a:gd name="T3" fmla="*/ 214 h 224"/>
                  <a:gd name="T4" fmla="*/ 32 w 222"/>
                  <a:gd name="T5" fmla="*/ 190 h 224"/>
                  <a:gd name="T6" fmla="*/ 8 w 222"/>
                  <a:gd name="T7" fmla="*/ 156 h 224"/>
                  <a:gd name="T8" fmla="*/ 0 w 222"/>
                  <a:gd name="T9" fmla="*/ 112 h 224"/>
                  <a:gd name="T10" fmla="*/ 2 w 222"/>
                  <a:gd name="T11" fmla="*/ 90 h 224"/>
                  <a:gd name="T12" fmla="*/ 20 w 222"/>
                  <a:gd name="T13" fmla="*/ 50 h 224"/>
                  <a:gd name="T14" fmla="*/ 50 w 222"/>
                  <a:gd name="T15" fmla="*/ 20 h 224"/>
                  <a:gd name="T16" fmla="*/ 90 w 222"/>
                  <a:gd name="T17" fmla="*/ 2 h 224"/>
                  <a:gd name="T18" fmla="*/ 112 w 222"/>
                  <a:gd name="T19" fmla="*/ 0 h 224"/>
                  <a:gd name="T20" fmla="*/ 154 w 222"/>
                  <a:gd name="T21" fmla="*/ 10 h 224"/>
                  <a:gd name="T22" fmla="*/ 190 w 222"/>
                  <a:gd name="T23" fmla="*/ 34 h 224"/>
                  <a:gd name="T24" fmla="*/ 214 w 222"/>
                  <a:gd name="T25" fmla="*/ 68 h 224"/>
                  <a:gd name="T26" fmla="*/ 222 w 222"/>
                  <a:gd name="T27" fmla="*/ 112 h 224"/>
                  <a:gd name="T28" fmla="*/ 220 w 222"/>
                  <a:gd name="T29" fmla="*/ 134 h 224"/>
                  <a:gd name="T30" fmla="*/ 204 w 222"/>
                  <a:gd name="T31" fmla="*/ 174 h 224"/>
                  <a:gd name="T32" fmla="*/ 174 w 222"/>
                  <a:gd name="T33" fmla="*/ 204 h 224"/>
                  <a:gd name="T34" fmla="*/ 134 w 222"/>
                  <a:gd name="T35" fmla="*/ 220 h 224"/>
                  <a:gd name="T36" fmla="*/ 112 w 222"/>
                  <a:gd name="T37" fmla="*/ 224 h 224"/>
                  <a:gd name="T38" fmla="*/ 112 w 222"/>
                  <a:gd name="T39" fmla="*/ 18 h 224"/>
                  <a:gd name="T40" fmla="*/ 76 w 222"/>
                  <a:gd name="T41" fmla="*/ 26 h 224"/>
                  <a:gd name="T42" fmla="*/ 46 w 222"/>
                  <a:gd name="T43" fmla="*/ 46 h 224"/>
                  <a:gd name="T44" fmla="*/ 26 w 222"/>
                  <a:gd name="T45" fmla="*/ 76 h 224"/>
                  <a:gd name="T46" fmla="*/ 18 w 222"/>
                  <a:gd name="T47" fmla="*/ 112 h 224"/>
                  <a:gd name="T48" fmla="*/ 20 w 222"/>
                  <a:gd name="T49" fmla="*/ 130 h 224"/>
                  <a:gd name="T50" fmla="*/ 34 w 222"/>
                  <a:gd name="T51" fmla="*/ 164 h 224"/>
                  <a:gd name="T52" fmla="*/ 60 w 222"/>
                  <a:gd name="T53" fmla="*/ 190 h 224"/>
                  <a:gd name="T54" fmla="*/ 92 w 222"/>
                  <a:gd name="T55" fmla="*/ 204 h 224"/>
                  <a:gd name="T56" fmla="*/ 112 w 222"/>
                  <a:gd name="T57" fmla="*/ 206 h 224"/>
                  <a:gd name="T58" fmla="*/ 148 w 222"/>
                  <a:gd name="T59" fmla="*/ 198 h 224"/>
                  <a:gd name="T60" fmla="*/ 178 w 222"/>
                  <a:gd name="T61" fmla="*/ 178 h 224"/>
                  <a:gd name="T62" fmla="*/ 198 w 222"/>
                  <a:gd name="T63" fmla="*/ 148 h 224"/>
                  <a:gd name="T64" fmla="*/ 204 w 222"/>
                  <a:gd name="T65" fmla="*/ 112 h 224"/>
                  <a:gd name="T66" fmla="*/ 204 w 222"/>
                  <a:gd name="T67" fmla="*/ 92 h 224"/>
                  <a:gd name="T68" fmla="*/ 188 w 222"/>
                  <a:gd name="T69" fmla="*/ 60 h 224"/>
                  <a:gd name="T70" fmla="*/ 164 w 222"/>
                  <a:gd name="T71" fmla="*/ 34 h 224"/>
                  <a:gd name="T72" fmla="*/ 130 w 222"/>
                  <a:gd name="T73" fmla="*/ 20 h 224"/>
                  <a:gd name="T74" fmla="*/ 112 w 222"/>
                  <a:gd name="T75" fmla="*/ 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224">
                    <a:moveTo>
                      <a:pt x="112" y="224"/>
                    </a:moveTo>
                    <a:lnTo>
                      <a:pt x="112" y="224"/>
                    </a:lnTo>
                    <a:lnTo>
                      <a:pt x="90" y="220"/>
                    </a:lnTo>
                    <a:lnTo>
                      <a:pt x="68" y="214"/>
                    </a:lnTo>
                    <a:lnTo>
                      <a:pt x="50" y="204"/>
                    </a:lnTo>
                    <a:lnTo>
                      <a:pt x="32" y="190"/>
                    </a:lnTo>
                    <a:lnTo>
                      <a:pt x="20" y="174"/>
                    </a:lnTo>
                    <a:lnTo>
                      <a:pt x="8" y="156"/>
                    </a:lnTo>
                    <a:lnTo>
                      <a:pt x="2" y="134"/>
                    </a:lnTo>
                    <a:lnTo>
                      <a:pt x="0" y="112"/>
                    </a:lnTo>
                    <a:lnTo>
                      <a:pt x="0" y="112"/>
                    </a:lnTo>
                    <a:lnTo>
                      <a:pt x="2" y="90"/>
                    </a:lnTo>
                    <a:lnTo>
                      <a:pt x="8" y="68"/>
                    </a:lnTo>
                    <a:lnTo>
                      <a:pt x="20" y="50"/>
                    </a:lnTo>
                    <a:lnTo>
                      <a:pt x="32" y="34"/>
                    </a:lnTo>
                    <a:lnTo>
                      <a:pt x="50" y="20"/>
                    </a:lnTo>
                    <a:lnTo>
                      <a:pt x="68" y="10"/>
                    </a:lnTo>
                    <a:lnTo>
                      <a:pt x="90" y="2"/>
                    </a:lnTo>
                    <a:lnTo>
                      <a:pt x="112" y="0"/>
                    </a:lnTo>
                    <a:lnTo>
                      <a:pt x="112" y="0"/>
                    </a:lnTo>
                    <a:lnTo>
                      <a:pt x="134" y="2"/>
                    </a:lnTo>
                    <a:lnTo>
                      <a:pt x="154" y="10"/>
                    </a:lnTo>
                    <a:lnTo>
                      <a:pt x="174" y="20"/>
                    </a:lnTo>
                    <a:lnTo>
                      <a:pt x="190" y="34"/>
                    </a:lnTo>
                    <a:lnTo>
                      <a:pt x="204" y="50"/>
                    </a:lnTo>
                    <a:lnTo>
                      <a:pt x="214" y="68"/>
                    </a:lnTo>
                    <a:lnTo>
                      <a:pt x="220" y="90"/>
                    </a:lnTo>
                    <a:lnTo>
                      <a:pt x="222" y="112"/>
                    </a:lnTo>
                    <a:lnTo>
                      <a:pt x="222" y="112"/>
                    </a:lnTo>
                    <a:lnTo>
                      <a:pt x="220" y="134"/>
                    </a:lnTo>
                    <a:lnTo>
                      <a:pt x="214" y="156"/>
                    </a:lnTo>
                    <a:lnTo>
                      <a:pt x="204" y="174"/>
                    </a:lnTo>
                    <a:lnTo>
                      <a:pt x="190" y="190"/>
                    </a:lnTo>
                    <a:lnTo>
                      <a:pt x="174" y="204"/>
                    </a:lnTo>
                    <a:lnTo>
                      <a:pt x="154" y="214"/>
                    </a:lnTo>
                    <a:lnTo>
                      <a:pt x="134" y="220"/>
                    </a:lnTo>
                    <a:lnTo>
                      <a:pt x="112" y="224"/>
                    </a:lnTo>
                    <a:lnTo>
                      <a:pt x="112" y="224"/>
                    </a:lnTo>
                    <a:close/>
                    <a:moveTo>
                      <a:pt x="112" y="18"/>
                    </a:moveTo>
                    <a:lnTo>
                      <a:pt x="112" y="18"/>
                    </a:lnTo>
                    <a:lnTo>
                      <a:pt x="92" y="20"/>
                    </a:lnTo>
                    <a:lnTo>
                      <a:pt x="76" y="26"/>
                    </a:lnTo>
                    <a:lnTo>
                      <a:pt x="60" y="34"/>
                    </a:lnTo>
                    <a:lnTo>
                      <a:pt x="46" y="46"/>
                    </a:lnTo>
                    <a:lnTo>
                      <a:pt x="34" y="60"/>
                    </a:lnTo>
                    <a:lnTo>
                      <a:pt x="26" y="76"/>
                    </a:lnTo>
                    <a:lnTo>
                      <a:pt x="20" y="92"/>
                    </a:lnTo>
                    <a:lnTo>
                      <a:pt x="18" y="112"/>
                    </a:lnTo>
                    <a:lnTo>
                      <a:pt x="18" y="112"/>
                    </a:lnTo>
                    <a:lnTo>
                      <a:pt x="20" y="130"/>
                    </a:lnTo>
                    <a:lnTo>
                      <a:pt x="26" y="148"/>
                    </a:lnTo>
                    <a:lnTo>
                      <a:pt x="34" y="164"/>
                    </a:lnTo>
                    <a:lnTo>
                      <a:pt x="46" y="178"/>
                    </a:lnTo>
                    <a:lnTo>
                      <a:pt x="60" y="190"/>
                    </a:lnTo>
                    <a:lnTo>
                      <a:pt x="76" y="198"/>
                    </a:lnTo>
                    <a:lnTo>
                      <a:pt x="92" y="204"/>
                    </a:lnTo>
                    <a:lnTo>
                      <a:pt x="112" y="206"/>
                    </a:lnTo>
                    <a:lnTo>
                      <a:pt x="112" y="206"/>
                    </a:lnTo>
                    <a:lnTo>
                      <a:pt x="130" y="204"/>
                    </a:lnTo>
                    <a:lnTo>
                      <a:pt x="148" y="198"/>
                    </a:lnTo>
                    <a:lnTo>
                      <a:pt x="164" y="190"/>
                    </a:lnTo>
                    <a:lnTo>
                      <a:pt x="178" y="178"/>
                    </a:lnTo>
                    <a:lnTo>
                      <a:pt x="188" y="164"/>
                    </a:lnTo>
                    <a:lnTo>
                      <a:pt x="198" y="148"/>
                    </a:lnTo>
                    <a:lnTo>
                      <a:pt x="204" y="130"/>
                    </a:lnTo>
                    <a:lnTo>
                      <a:pt x="204" y="112"/>
                    </a:lnTo>
                    <a:lnTo>
                      <a:pt x="204" y="112"/>
                    </a:lnTo>
                    <a:lnTo>
                      <a:pt x="204" y="92"/>
                    </a:lnTo>
                    <a:lnTo>
                      <a:pt x="198" y="76"/>
                    </a:lnTo>
                    <a:lnTo>
                      <a:pt x="188" y="60"/>
                    </a:lnTo>
                    <a:lnTo>
                      <a:pt x="178" y="46"/>
                    </a:lnTo>
                    <a:lnTo>
                      <a:pt x="164" y="34"/>
                    </a:lnTo>
                    <a:lnTo>
                      <a:pt x="148" y="26"/>
                    </a:lnTo>
                    <a:lnTo>
                      <a:pt x="130" y="20"/>
                    </a:lnTo>
                    <a:lnTo>
                      <a:pt x="112" y="18"/>
                    </a:lnTo>
                    <a:lnTo>
                      <a:pt x="112" y="1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grpSp>
      </p:grpSp>
      <p:grpSp>
        <p:nvGrpSpPr>
          <p:cNvPr id="53" name="Group 52">
            <a:extLst>
              <a:ext uri="{FF2B5EF4-FFF2-40B4-BE49-F238E27FC236}">
                <a16:creationId xmlns:a16="http://schemas.microsoft.com/office/drawing/2014/main" id="{19CD351E-E425-44D7-8833-D9EB8A4B47A2}"/>
              </a:ext>
            </a:extLst>
          </p:cNvPr>
          <p:cNvGrpSpPr/>
          <p:nvPr/>
        </p:nvGrpSpPr>
        <p:grpSpPr>
          <a:xfrm>
            <a:off x="8039190" y="2967079"/>
            <a:ext cx="1043110" cy="1086486"/>
            <a:chOff x="1129179" y="2096056"/>
            <a:chExt cx="1169818" cy="1218463"/>
          </a:xfrm>
        </p:grpSpPr>
        <p:grpSp>
          <p:nvGrpSpPr>
            <p:cNvPr id="54" name="Group 53">
              <a:extLst>
                <a:ext uri="{FF2B5EF4-FFF2-40B4-BE49-F238E27FC236}">
                  <a16:creationId xmlns:a16="http://schemas.microsoft.com/office/drawing/2014/main" id="{659D4243-AB37-4977-8B19-D2B3FD6B9BA9}"/>
                </a:ext>
              </a:extLst>
            </p:cNvPr>
            <p:cNvGrpSpPr/>
            <p:nvPr/>
          </p:nvGrpSpPr>
          <p:grpSpPr>
            <a:xfrm>
              <a:off x="1129179" y="2096056"/>
              <a:ext cx="1169818" cy="1218463"/>
              <a:chOff x="833120" y="2418080"/>
              <a:chExt cx="1016000" cy="776037"/>
            </a:xfrm>
          </p:grpSpPr>
          <p:sp>
            <p:nvSpPr>
              <p:cNvPr id="74" name="Rectangle: Rounded Corners 73">
                <a:extLst>
                  <a:ext uri="{FF2B5EF4-FFF2-40B4-BE49-F238E27FC236}">
                    <a16:creationId xmlns:a16="http://schemas.microsoft.com/office/drawing/2014/main" id="{23DF1625-A5AC-4102-AE2D-0C51EEF6CCA6}"/>
                  </a:ext>
                </a:extLst>
              </p:cNvPr>
              <p:cNvSpPr/>
              <p:nvPr/>
            </p:nvSpPr>
            <p:spPr>
              <a:xfrm>
                <a:off x="833120" y="2418080"/>
                <a:ext cx="1016000" cy="524444"/>
              </a:xfrm>
              <a:prstGeom prst="round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000" dirty="0">
                  <a:solidFill>
                    <a:schemeClr val="tx1"/>
                  </a:solidFill>
                </a:endParaRPr>
              </a:p>
            </p:txBody>
          </p:sp>
          <p:sp>
            <p:nvSpPr>
              <p:cNvPr id="75" name="Isosceles Triangle 74">
                <a:extLst>
                  <a:ext uri="{FF2B5EF4-FFF2-40B4-BE49-F238E27FC236}">
                    <a16:creationId xmlns:a16="http://schemas.microsoft.com/office/drawing/2014/main" id="{9C784B28-06E3-474C-8335-6DC04A9F16DD}"/>
                  </a:ext>
                </a:extLst>
              </p:cNvPr>
              <p:cNvSpPr/>
              <p:nvPr/>
            </p:nvSpPr>
            <p:spPr>
              <a:xfrm rot="10800000">
                <a:off x="1122680" y="2817496"/>
                <a:ext cx="436880" cy="376621"/>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grpSp>
          <p:nvGrpSpPr>
            <p:cNvPr id="55" name="Group 54">
              <a:extLst>
                <a:ext uri="{FF2B5EF4-FFF2-40B4-BE49-F238E27FC236}">
                  <a16:creationId xmlns:a16="http://schemas.microsoft.com/office/drawing/2014/main" id="{0478A956-C027-4935-B853-4B9927CC8301}"/>
                </a:ext>
              </a:extLst>
            </p:cNvPr>
            <p:cNvGrpSpPr/>
            <p:nvPr/>
          </p:nvGrpSpPr>
          <p:grpSpPr>
            <a:xfrm>
              <a:off x="1391986" y="2122928"/>
              <a:ext cx="626648" cy="856921"/>
              <a:chOff x="457200" y="1249363"/>
              <a:chExt cx="1054100" cy="1441450"/>
            </a:xfrm>
            <a:solidFill>
              <a:srgbClr val="2E2E38"/>
            </a:solidFill>
          </p:grpSpPr>
          <p:sp>
            <p:nvSpPr>
              <p:cNvPr id="56" name="Freeform 5">
                <a:extLst>
                  <a:ext uri="{FF2B5EF4-FFF2-40B4-BE49-F238E27FC236}">
                    <a16:creationId xmlns:a16="http://schemas.microsoft.com/office/drawing/2014/main" id="{0B2A752B-E98A-43C4-A223-87578D9FF6A0}"/>
                  </a:ext>
                </a:extLst>
              </p:cNvPr>
              <p:cNvSpPr>
                <a:spLocks noEditPoints="1"/>
              </p:cNvSpPr>
              <p:nvPr/>
            </p:nvSpPr>
            <p:spPr bwMode="auto">
              <a:xfrm>
                <a:off x="536575" y="1344613"/>
                <a:ext cx="895350" cy="1263650"/>
              </a:xfrm>
              <a:custGeom>
                <a:avLst/>
                <a:gdLst>
                  <a:gd name="T0" fmla="*/ 170 w 564"/>
                  <a:gd name="T1" fmla="*/ 540 h 796"/>
                  <a:gd name="T2" fmla="*/ 134 w 564"/>
                  <a:gd name="T3" fmla="*/ 520 h 796"/>
                  <a:gd name="T4" fmla="*/ 84 w 564"/>
                  <a:gd name="T5" fmla="*/ 482 h 796"/>
                  <a:gd name="T6" fmla="*/ 46 w 564"/>
                  <a:gd name="T7" fmla="*/ 436 h 796"/>
                  <a:gd name="T8" fmla="*/ 18 w 564"/>
                  <a:gd name="T9" fmla="*/ 382 h 796"/>
                  <a:gd name="T10" fmla="*/ 4 w 564"/>
                  <a:gd name="T11" fmla="*/ 322 h 796"/>
                  <a:gd name="T12" fmla="*/ 0 w 564"/>
                  <a:gd name="T13" fmla="*/ 282 h 796"/>
                  <a:gd name="T14" fmla="*/ 12 w 564"/>
                  <a:gd name="T15" fmla="*/ 198 h 796"/>
                  <a:gd name="T16" fmla="*/ 48 w 564"/>
                  <a:gd name="T17" fmla="*/ 124 h 796"/>
                  <a:gd name="T18" fmla="*/ 102 w 564"/>
                  <a:gd name="T19" fmla="*/ 64 h 796"/>
                  <a:gd name="T20" fmla="*/ 172 w 564"/>
                  <a:gd name="T21" fmla="*/ 22 h 796"/>
                  <a:gd name="T22" fmla="*/ 252 w 564"/>
                  <a:gd name="T23" fmla="*/ 0 h 796"/>
                  <a:gd name="T24" fmla="*/ 310 w 564"/>
                  <a:gd name="T25" fmla="*/ 0 h 796"/>
                  <a:gd name="T26" fmla="*/ 392 w 564"/>
                  <a:gd name="T27" fmla="*/ 22 h 796"/>
                  <a:gd name="T28" fmla="*/ 460 w 564"/>
                  <a:gd name="T29" fmla="*/ 64 h 796"/>
                  <a:gd name="T30" fmla="*/ 514 w 564"/>
                  <a:gd name="T31" fmla="*/ 124 h 796"/>
                  <a:gd name="T32" fmla="*/ 550 w 564"/>
                  <a:gd name="T33" fmla="*/ 198 h 796"/>
                  <a:gd name="T34" fmla="*/ 564 w 564"/>
                  <a:gd name="T35" fmla="*/ 282 h 796"/>
                  <a:gd name="T36" fmla="*/ 560 w 564"/>
                  <a:gd name="T37" fmla="*/ 324 h 796"/>
                  <a:gd name="T38" fmla="*/ 544 w 564"/>
                  <a:gd name="T39" fmla="*/ 384 h 796"/>
                  <a:gd name="T40" fmla="*/ 516 w 564"/>
                  <a:gd name="T41" fmla="*/ 438 h 796"/>
                  <a:gd name="T42" fmla="*/ 476 w 564"/>
                  <a:gd name="T43" fmla="*/ 484 h 796"/>
                  <a:gd name="T44" fmla="*/ 428 w 564"/>
                  <a:gd name="T45" fmla="*/ 522 h 796"/>
                  <a:gd name="T46" fmla="*/ 390 w 564"/>
                  <a:gd name="T47" fmla="*/ 796 h 796"/>
                  <a:gd name="T48" fmla="*/ 372 w 564"/>
                  <a:gd name="T49" fmla="*/ 528 h 796"/>
                  <a:gd name="T50" fmla="*/ 396 w 564"/>
                  <a:gd name="T51" fmla="*/ 518 h 796"/>
                  <a:gd name="T52" fmla="*/ 446 w 564"/>
                  <a:gd name="T53" fmla="*/ 486 h 796"/>
                  <a:gd name="T54" fmla="*/ 488 w 564"/>
                  <a:gd name="T55" fmla="*/ 446 h 796"/>
                  <a:gd name="T56" fmla="*/ 518 w 564"/>
                  <a:gd name="T57" fmla="*/ 396 h 796"/>
                  <a:gd name="T58" fmla="*/ 538 w 564"/>
                  <a:gd name="T59" fmla="*/ 340 h 796"/>
                  <a:gd name="T60" fmla="*/ 546 w 564"/>
                  <a:gd name="T61" fmla="*/ 282 h 796"/>
                  <a:gd name="T62" fmla="*/ 540 w 564"/>
                  <a:gd name="T63" fmla="*/ 228 h 796"/>
                  <a:gd name="T64" fmla="*/ 514 w 564"/>
                  <a:gd name="T65" fmla="*/ 156 h 796"/>
                  <a:gd name="T66" fmla="*/ 468 w 564"/>
                  <a:gd name="T67" fmla="*/ 94 h 796"/>
                  <a:gd name="T68" fmla="*/ 408 w 564"/>
                  <a:gd name="T69" fmla="*/ 50 h 796"/>
                  <a:gd name="T70" fmla="*/ 334 w 564"/>
                  <a:gd name="T71" fmla="*/ 22 h 796"/>
                  <a:gd name="T72" fmla="*/ 282 w 564"/>
                  <a:gd name="T73" fmla="*/ 18 h 796"/>
                  <a:gd name="T74" fmla="*/ 204 w 564"/>
                  <a:gd name="T75" fmla="*/ 30 h 796"/>
                  <a:gd name="T76" fmla="*/ 134 w 564"/>
                  <a:gd name="T77" fmla="*/ 62 h 796"/>
                  <a:gd name="T78" fmla="*/ 78 w 564"/>
                  <a:gd name="T79" fmla="*/ 114 h 796"/>
                  <a:gd name="T80" fmla="*/ 38 w 564"/>
                  <a:gd name="T81" fmla="*/ 178 h 796"/>
                  <a:gd name="T82" fmla="*/ 20 w 564"/>
                  <a:gd name="T83" fmla="*/ 254 h 796"/>
                  <a:gd name="T84" fmla="*/ 18 w 564"/>
                  <a:gd name="T85" fmla="*/ 302 h 796"/>
                  <a:gd name="T86" fmla="*/ 30 w 564"/>
                  <a:gd name="T87" fmla="*/ 358 h 796"/>
                  <a:gd name="T88" fmla="*/ 52 w 564"/>
                  <a:gd name="T89" fmla="*/ 412 h 796"/>
                  <a:gd name="T90" fmla="*/ 86 w 564"/>
                  <a:gd name="T91" fmla="*/ 458 h 796"/>
                  <a:gd name="T92" fmla="*/ 130 w 564"/>
                  <a:gd name="T93" fmla="*/ 496 h 796"/>
                  <a:gd name="T94" fmla="*/ 182 w 564"/>
                  <a:gd name="T95" fmla="*/ 52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4" h="796">
                    <a:moveTo>
                      <a:pt x="390" y="796"/>
                    </a:moveTo>
                    <a:lnTo>
                      <a:pt x="170" y="796"/>
                    </a:lnTo>
                    <a:lnTo>
                      <a:pt x="170" y="540"/>
                    </a:lnTo>
                    <a:lnTo>
                      <a:pt x="170" y="540"/>
                    </a:lnTo>
                    <a:lnTo>
                      <a:pt x="152" y="530"/>
                    </a:lnTo>
                    <a:lnTo>
                      <a:pt x="134" y="520"/>
                    </a:lnTo>
                    <a:lnTo>
                      <a:pt x="116" y="508"/>
                    </a:lnTo>
                    <a:lnTo>
                      <a:pt x="100" y="496"/>
                    </a:lnTo>
                    <a:lnTo>
                      <a:pt x="84" y="482"/>
                    </a:lnTo>
                    <a:lnTo>
                      <a:pt x="70" y="468"/>
                    </a:lnTo>
                    <a:lnTo>
                      <a:pt x="58" y="452"/>
                    </a:lnTo>
                    <a:lnTo>
                      <a:pt x="46" y="436"/>
                    </a:lnTo>
                    <a:lnTo>
                      <a:pt x="36" y="418"/>
                    </a:lnTo>
                    <a:lnTo>
                      <a:pt x="26" y="400"/>
                    </a:lnTo>
                    <a:lnTo>
                      <a:pt x="18" y="382"/>
                    </a:lnTo>
                    <a:lnTo>
                      <a:pt x="12" y="362"/>
                    </a:lnTo>
                    <a:lnTo>
                      <a:pt x="6" y="344"/>
                    </a:lnTo>
                    <a:lnTo>
                      <a:pt x="4" y="322"/>
                    </a:lnTo>
                    <a:lnTo>
                      <a:pt x="0" y="302"/>
                    </a:lnTo>
                    <a:lnTo>
                      <a:pt x="0" y="282"/>
                    </a:lnTo>
                    <a:lnTo>
                      <a:pt x="0" y="282"/>
                    </a:lnTo>
                    <a:lnTo>
                      <a:pt x="2" y="252"/>
                    </a:lnTo>
                    <a:lnTo>
                      <a:pt x="6" y="224"/>
                    </a:lnTo>
                    <a:lnTo>
                      <a:pt x="12" y="198"/>
                    </a:lnTo>
                    <a:lnTo>
                      <a:pt x="22" y="172"/>
                    </a:lnTo>
                    <a:lnTo>
                      <a:pt x="34" y="146"/>
                    </a:lnTo>
                    <a:lnTo>
                      <a:pt x="48" y="124"/>
                    </a:lnTo>
                    <a:lnTo>
                      <a:pt x="64" y="102"/>
                    </a:lnTo>
                    <a:lnTo>
                      <a:pt x="82" y="82"/>
                    </a:lnTo>
                    <a:lnTo>
                      <a:pt x="102" y="64"/>
                    </a:lnTo>
                    <a:lnTo>
                      <a:pt x="124" y="48"/>
                    </a:lnTo>
                    <a:lnTo>
                      <a:pt x="148" y="34"/>
                    </a:lnTo>
                    <a:lnTo>
                      <a:pt x="172" y="22"/>
                    </a:lnTo>
                    <a:lnTo>
                      <a:pt x="198" y="12"/>
                    </a:lnTo>
                    <a:lnTo>
                      <a:pt x="224" y="6"/>
                    </a:lnTo>
                    <a:lnTo>
                      <a:pt x="252" y="0"/>
                    </a:lnTo>
                    <a:lnTo>
                      <a:pt x="282" y="0"/>
                    </a:lnTo>
                    <a:lnTo>
                      <a:pt x="282" y="0"/>
                    </a:lnTo>
                    <a:lnTo>
                      <a:pt x="310" y="0"/>
                    </a:lnTo>
                    <a:lnTo>
                      <a:pt x="338" y="6"/>
                    </a:lnTo>
                    <a:lnTo>
                      <a:pt x="366" y="12"/>
                    </a:lnTo>
                    <a:lnTo>
                      <a:pt x="392" y="22"/>
                    </a:lnTo>
                    <a:lnTo>
                      <a:pt x="416" y="34"/>
                    </a:lnTo>
                    <a:lnTo>
                      <a:pt x="438" y="48"/>
                    </a:lnTo>
                    <a:lnTo>
                      <a:pt x="460" y="64"/>
                    </a:lnTo>
                    <a:lnTo>
                      <a:pt x="480" y="82"/>
                    </a:lnTo>
                    <a:lnTo>
                      <a:pt x="498" y="102"/>
                    </a:lnTo>
                    <a:lnTo>
                      <a:pt x="514" y="124"/>
                    </a:lnTo>
                    <a:lnTo>
                      <a:pt x="530" y="146"/>
                    </a:lnTo>
                    <a:lnTo>
                      <a:pt x="540" y="172"/>
                    </a:lnTo>
                    <a:lnTo>
                      <a:pt x="550" y="198"/>
                    </a:lnTo>
                    <a:lnTo>
                      <a:pt x="558" y="224"/>
                    </a:lnTo>
                    <a:lnTo>
                      <a:pt x="562" y="252"/>
                    </a:lnTo>
                    <a:lnTo>
                      <a:pt x="564" y="282"/>
                    </a:lnTo>
                    <a:lnTo>
                      <a:pt x="564" y="282"/>
                    </a:lnTo>
                    <a:lnTo>
                      <a:pt x="562" y="302"/>
                    </a:lnTo>
                    <a:lnTo>
                      <a:pt x="560" y="324"/>
                    </a:lnTo>
                    <a:lnTo>
                      <a:pt x="556" y="344"/>
                    </a:lnTo>
                    <a:lnTo>
                      <a:pt x="550" y="364"/>
                    </a:lnTo>
                    <a:lnTo>
                      <a:pt x="544" y="384"/>
                    </a:lnTo>
                    <a:lnTo>
                      <a:pt x="536" y="402"/>
                    </a:lnTo>
                    <a:lnTo>
                      <a:pt x="526" y="420"/>
                    </a:lnTo>
                    <a:lnTo>
                      <a:pt x="516" y="438"/>
                    </a:lnTo>
                    <a:lnTo>
                      <a:pt x="504" y="454"/>
                    </a:lnTo>
                    <a:lnTo>
                      <a:pt x="492" y="470"/>
                    </a:lnTo>
                    <a:lnTo>
                      <a:pt x="476" y="484"/>
                    </a:lnTo>
                    <a:lnTo>
                      <a:pt x="462" y="498"/>
                    </a:lnTo>
                    <a:lnTo>
                      <a:pt x="446" y="510"/>
                    </a:lnTo>
                    <a:lnTo>
                      <a:pt x="428" y="522"/>
                    </a:lnTo>
                    <a:lnTo>
                      <a:pt x="410" y="532"/>
                    </a:lnTo>
                    <a:lnTo>
                      <a:pt x="390" y="540"/>
                    </a:lnTo>
                    <a:lnTo>
                      <a:pt x="390" y="796"/>
                    </a:lnTo>
                    <a:close/>
                    <a:moveTo>
                      <a:pt x="188" y="778"/>
                    </a:moveTo>
                    <a:lnTo>
                      <a:pt x="372" y="778"/>
                    </a:lnTo>
                    <a:lnTo>
                      <a:pt x="372" y="528"/>
                    </a:lnTo>
                    <a:lnTo>
                      <a:pt x="378" y="526"/>
                    </a:lnTo>
                    <a:lnTo>
                      <a:pt x="378" y="526"/>
                    </a:lnTo>
                    <a:lnTo>
                      <a:pt x="396" y="518"/>
                    </a:lnTo>
                    <a:lnTo>
                      <a:pt x="414" y="508"/>
                    </a:lnTo>
                    <a:lnTo>
                      <a:pt x="430" y="498"/>
                    </a:lnTo>
                    <a:lnTo>
                      <a:pt x="446" y="486"/>
                    </a:lnTo>
                    <a:lnTo>
                      <a:pt x="462" y="474"/>
                    </a:lnTo>
                    <a:lnTo>
                      <a:pt x="476" y="460"/>
                    </a:lnTo>
                    <a:lnTo>
                      <a:pt x="488" y="446"/>
                    </a:lnTo>
                    <a:lnTo>
                      <a:pt x="500" y="430"/>
                    </a:lnTo>
                    <a:lnTo>
                      <a:pt x="510" y="414"/>
                    </a:lnTo>
                    <a:lnTo>
                      <a:pt x="518" y="396"/>
                    </a:lnTo>
                    <a:lnTo>
                      <a:pt x="526" y="378"/>
                    </a:lnTo>
                    <a:lnTo>
                      <a:pt x="534" y="360"/>
                    </a:lnTo>
                    <a:lnTo>
                      <a:pt x="538" y="340"/>
                    </a:lnTo>
                    <a:lnTo>
                      <a:pt x="542" y="322"/>
                    </a:lnTo>
                    <a:lnTo>
                      <a:pt x="544" y="302"/>
                    </a:lnTo>
                    <a:lnTo>
                      <a:pt x="546" y="282"/>
                    </a:lnTo>
                    <a:lnTo>
                      <a:pt x="546" y="282"/>
                    </a:lnTo>
                    <a:lnTo>
                      <a:pt x="544" y="254"/>
                    </a:lnTo>
                    <a:lnTo>
                      <a:pt x="540" y="228"/>
                    </a:lnTo>
                    <a:lnTo>
                      <a:pt x="534" y="202"/>
                    </a:lnTo>
                    <a:lnTo>
                      <a:pt x="524" y="178"/>
                    </a:lnTo>
                    <a:lnTo>
                      <a:pt x="514" y="156"/>
                    </a:lnTo>
                    <a:lnTo>
                      <a:pt x="500" y="134"/>
                    </a:lnTo>
                    <a:lnTo>
                      <a:pt x="484" y="114"/>
                    </a:lnTo>
                    <a:lnTo>
                      <a:pt x="468" y="94"/>
                    </a:lnTo>
                    <a:lnTo>
                      <a:pt x="450" y="78"/>
                    </a:lnTo>
                    <a:lnTo>
                      <a:pt x="428" y="62"/>
                    </a:lnTo>
                    <a:lnTo>
                      <a:pt x="408" y="50"/>
                    </a:lnTo>
                    <a:lnTo>
                      <a:pt x="384" y="38"/>
                    </a:lnTo>
                    <a:lnTo>
                      <a:pt x="360" y="30"/>
                    </a:lnTo>
                    <a:lnTo>
                      <a:pt x="334" y="22"/>
                    </a:lnTo>
                    <a:lnTo>
                      <a:pt x="308" y="18"/>
                    </a:lnTo>
                    <a:lnTo>
                      <a:pt x="282" y="18"/>
                    </a:lnTo>
                    <a:lnTo>
                      <a:pt x="282" y="18"/>
                    </a:lnTo>
                    <a:lnTo>
                      <a:pt x="254" y="18"/>
                    </a:lnTo>
                    <a:lnTo>
                      <a:pt x="228" y="22"/>
                    </a:lnTo>
                    <a:lnTo>
                      <a:pt x="204" y="30"/>
                    </a:lnTo>
                    <a:lnTo>
                      <a:pt x="180" y="38"/>
                    </a:lnTo>
                    <a:lnTo>
                      <a:pt x="156" y="50"/>
                    </a:lnTo>
                    <a:lnTo>
                      <a:pt x="134" y="62"/>
                    </a:lnTo>
                    <a:lnTo>
                      <a:pt x="114" y="78"/>
                    </a:lnTo>
                    <a:lnTo>
                      <a:pt x="96" y="94"/>
                    </a:lnTo>
                    <a:lnTo>
                      <a:pt x="78" y="114"/>
                    </a:lnTo>
                    <a:lnTo>
                      <a:pt x="64" y="134"/>
                    </a:lnTo>
                    <a:lnTo>
                      <a:pt x="50" y="156"/>
                    </a:lnTo>
                    <a:lnTo>
                      <a:pt x="38" y="178"/>
                    </a:lnTo>
                    <a:lnTo>
                      <a:pt x="30" y="202"/>
                    </a:lnTo>
                    <a:lnTo>
                      <a:pt x="24" y="228"/>
                    </a:lnTo>
                    <a:lnTo>
                      <a:pt x="20" y="254"/>
                    </a:lnTo>
                    <a:lnTo>
                      <a:pt x="18" y="282"/>
                    </a:lnTo>
                    <a:lnTo>
                      <a:pt x="18" y="282"/>
                    </a:lnTo>
                    <a:lnTo>
                      <a:pt x="18" y="302"/>
                    </a:lnTo>
                    <a:lnTo>
                      <a:pt x="20" y="320"/>
                    </a:lnTo>
                    <a:lnTo>
                      <a:pt x="24" y="340"/>
                    </a:lnTo>
                    <a:lnTo>
                      <a:pt x="30" y="358"/>
                    </a:lnTo>
                    <a:lnTo>
                      <a:pt x="36" y="378"/>
                    </a:lnTo>
                    <a:lnTo>
                      <a:pt x="44" y="394"/>
                    </a:lnTo>
                    <a:lnTo>
                      <a:pt x="52" y="412"/>
                    </a:lnTo>
                    <a:lnTo>
                      <a:pt x="62" y="428"/>
                    </a:lnTo>
                    <a:lnTo>
                      <a:pt x="74" y="444"/>
                    </a:lnTo>
                    <a:lnTo>
                      <a:pt x="86" y="458"/>
                    </a:lnTo>
                    <a:lnTo>
                      <a:pt x="100" y="472"/>
                    </a:lnTo>
                    <a:lnTo>
                      <a:pt x="114" y="486"/>
                    </a:lnTo>
                    <a:lnTo>
                      <a:pt x="130" y="496"/>
                    </a:lnTo>
                    <a:lnTo>
                      <a:pt x="146" y="508"/>
                    </a:lnTo>
                    <a:lnTo>
                      <a:pt x="164" y="516"/>
                    </a:lnTo>
                    <a:lnTo>
                      <a:pt x="182" y="526"/>
                    </a:lnTo>
                    <a:lnTo>
                      <a:pt x="188" y="528"/>
                    </a:lnTo>
                    <a:lnTo>
                      <a:pt x="188" y="77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57" name="Freeform 6">
                <a:extLst>
                  <a:ext uri="{FF2B5EF4-FFF2-40B4-BE49-F238E27FC236}">
                    <a16:creationId xmlns:a16="http://schemas.microsoft.com/office/drawing/2014/main" id="{486B33AA-C271-4C4B-85F5-479BCC6C79CE}"/>
                  </a:ext>
                </a:extLst>
              </p:cNvPr>
              <p:cNvSpPr>
                <a:spLocks noEditPoints="1"/>
              </p:cNvSpPr>
              <p:nvPr/>
            </p:nvSpPr>
            <p:spPr bwMode="auto">
              <a:xfrm>
                <a:off x="892175" y="2579688"/>
                <a:ext cx="180975" cy="111125"/>
              </a:xfrm>
              <a:custGeom>
                <a:avLst/>
                <a:gdLst>
                  <a:gd name="T0" fmla="*/ 86 w 114"/>
                  <a:gd name="T1" fmla="*/ 70 h 70"/>
                  <a:gd name="T2" fmla="*/ 30 w 114"/>
                  <a:gd name="T3" fmla="*/ 70 h 70"/>
                  <a:gd name="T4" fmla="*/ 0 w 114"/>
                  <a:gd name="T5" fmla="*/ 0 h 70"/>
                  <a:gd name="T6" fmla="*/ 114 w 114"/>
                  <a:gd name="T7" fmla="*/ 0 h 70"/>
                  <a:gd name="T8" fmla="*/ 86 w 114"/>
                  <a:gd name="T9" fmla="*/ 70 h 70"/>
                  <a:gd name="T10" fmla="*/ 42 w 114"/>
                  <a:gd name="T11" fmla="*/ 52 h 70"/>
                  <a:gd name="T12" fmla="*/ 74 w 114"/>
                  <a:gd name="T13" fmla="*/ 52 h 70"/>
                  <a:gd name="T14" fmla="*/ 88 w 114"/>
                  <a:gd name="T15" fmla="*/ 18 h 70"/>
                  <a:gd name="T16" fmla="*/ 28 w 114"/>
                  <a:gd name="T17" fmla="*/ 18 h 70"/>
                  <a:gd name="T18" fmla="*/ 42 w 114"/>
                  <a:gd name="T19"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70">
                    <a:moveTo>
                      <a:pt x="86" y="70"/>
                    </a:moveTo>
                    <a:lnTo>
                      <a:pt x="30" y="70"/>
                    </a:lnTo>
                    <a:lnTo>
                      <a:pt x="0" y="0"/>
                    </a:lnTo>
                    <a:lnTo>
                      <a:pt x="114" y="0"/>
                    </a:lnTo>
                    <a:lnTo>
                      <a:pt x="86" y="70"/>
                    </a:lnTo>
                    <a:close/>
                    <a:moveTo>
                      <a:pt x="42" y="52"/>
                    </a:moveTo>
                    <a:lnTo>
                      <a:pt x="74" y="52"/>
                    </a:lnTo>
                    <a:lnTo>
                      <a:pt x="88" y="18"/>
                    </a:lnTo>
                    <a:lnTo>
                      <a:pt x="28" y="18"/>
                    </a:lnTo>
                    <a:lnTo>
                      <a:pt x="42" y="52"/>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58" name="Rectangle 7">
                <a:extLst>
                  <a:ext uri="{FF2B5EF4-FFF2-40B4-BE49-F238E27FC236}">
                    <a16:creationId xmlns:a16="http://schemas.microsoft.com/office/drawing/2014/main" id="{F7C6B374-BE10-4C7C-B577-1E3144CDCECB}"/>
                  </a:ext>
                </a:extLst>
              </p:cNvPr>
              <p:cNvSpPr>
                <a:spLocks noChangeArrowheads="1"/>
              </p:cNvSpPr>
              <p:nvPr/>
            </p:nvSpPr>
            <p:spPr bwMode="auto">
              <a:xfrm>
                <a:off x="733425" y="2319338"/>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59" name="Rectangle 8">
                <a:extLst>
                  <a:ext uri="{FF2B5EF4-FFF2-40B4-BE49-F238E27FC236}">
                    <a16:creationId xmlns:a16="http://schemas.microsoft.com/office/drawing/2014/main" id="{08DD332B-DF0D-4231-92C5-8338900C9276}"/>
                  </a:ext>
                </a:extLst>
              </p:cNvPr>
              <p:cNvSpPr>
                <a:spLocks noChangeArrowheads="1"/>
              </p:cNvSpPr>
              <p:nvPr/>
            </p:nvSpPr>
            <p:spPr bwMode="auto">
              <a:xfrm>
                <a:off x="733425" y="2398713"/>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0" name="Rectangle 9">
                <a:extLst>
                  <a:ext uri="{FF2B5EF4-FFF2-40B4-BE49-F238E27FC236}">
                    <a16:creationId xmlns:a16="http://schemas.microsoft.com/office/drawing/2014/main" id="{2B0CC66D-6F24-4038-8DFC-A382859D685C}"/>
                  </a:ext>
                </a:extLst>
              </p:cNvPr>
              <p:cNvSpPr>
                <a:spLocks noChangeArrowheads="1"/>
              </p:cNvSpPr>
              <p:nvPr/>
            </p:nvSpPr>
            <p:spPr bwMode="auto">
              <a:xfrm>
                <a:off x="733425" y="2481263"/>
                <a:ext cx="498475" cy="285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1" name="Rectangle 10">
                <a:extLst>
                  <a:ext uri="{FF2B5EF4-FFF2-40B4-BE49-F238E27FC236}">
                    <a16:creationId xmlns:a16="http://schemas.microsoft.com/office/drawing/2014/main" id="{93C33721-1759-422A-8F4B-7399DF109243}"/>
                  </a:ext>
                </a:extLst>
              </p:cNvPr>
              <p:cNvSpPr>
                <a:spLocks noChangeArrowheads="1"/>
              </p:cNvSpPr>
              <p:nvPr/>
            </p:nvSpPr>
            <p:spPr bwMode="auto">
              <a:xfrm>
                <a:off x="701675" y="132556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2" name="Rectangle 11">
                <a:extLst>
                  <a:ext uri="{FF2B5EF4-FFF2-40B4-BE49-F238E27FC236}">
                    <a16:creationId xmlns:a16="http://schemas.microsoft.com/office/drawing/2014/main" id="{609408E8-7F54-4201-8DCE-F3AD16E6CB25}"/>
                  </a:ext>
                </a:extLst>
              </p:cNvPr>
              <p:cNvSpPr>
                <a:spLocks noChangeArrowheads="1"/>
              </p:cNvSpPr>
              <p:nvPr/>
            </p:nvSpPr>
            <p:spPr bwMode="auto">
              <a:xfrm>
                <a:off x="514350" y="14938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3" name="Rectangle 12">
                <a:extLst>
                  <a:ext uri="{FF2B5EF4-FFF2-40B4-BE49-F238E27FC236}">
                    <a16:creationId xmlns:a16="http://schemas.microsoft.com/office/drawing/2014/main" id="{5F63ED1F-FF92-4018-B9F1-B44E053C6878}"/>
                  </a:ext>
                </a:extLst>
              </p:cNvPr>
              <p:cNvSpPr>
                <a:spLocks noChangeArrowheads="1"/>
              </p:cNvSpPr>
              <p:nvPr/>
            </p:nvSpPr>
            <p:spPr bwMode="auto">
              <a:xfrm>
                <a:off x="968375" y="1249363"/>
                <a:ext cx="28575" cy="508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4" name="Rectangle 13">
                <a:extLst>
                  <a:ext uri="{FF2B5EF4-FFF2-40B4-BE49-F238E27FC236}">
                    <a16:creationId xmlns:a16="http://schemas.microsoft.com/office/drawing/2014/main" id="{D5D7DA0B-A192-4968-98BC-A4114513BEF0}"/>
                  </a:ext>
                </a:extLst>
              </p:cNvPr>
              <p:cNvSpPr>
                <a:spLocks noChangeArrowheads="1"/>
              </p:cNvSpPr>
              <p:nvPr/>
            </p:nvSpPr>
            <p:spPr bwMode="auto">
              <a:xfrm>
                <a:off x="1241425" y="132556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5" name="Rectangle 14">
                <a:extLst>
                  <a:ext uri="{FF2B5EF4-FFF2-40B4-BE49-F238E27FC236}">
                    <a16:creationId xmlns:a16="http://schemas.microsoft.com/office/drawing/2014/main" id="{662973E9-61B2-4DF1-A7A4-4EF658BB6B3E}"/>
                  </a:ext>
                </a:extLst>
              </p:cNvPr>
              <p:cNvSpPr>
                <a:spLocks noChangeArrowheads="1"/>
              </p:cNvSpPr>
              <p:nvPr/>
            </p:nvSpPr>
            <p:spPr bwMode="auto">
              <a:xfrm>
                <a:off x="1406525" y="14938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6" name="Rectangle 15">
                <a:extLst>
                  <a:ext uri="{FF2B5EF4-FFF2-40B4-BE49-F238E27FC236}">
                    <a16:creationId xmlns:a16="http://schemas.microsoft.com/office/drawing/2014/main" id="{C1A119A6-E67F-44EB-B21A-A36BA220E4A0}"/>
                  </a:ext>
                </a:extLst>
              </p:cNvPr>
              <p:cNvSpPr>
                <a:spLocks noChangeArrowheads="1"/>
              </p:cNvSpPr>
              <p:nvPr/>
            </p:nvSpPr>
            <p:spPr bwMode="auto">
              <a:xfrm>
                <a:off x="514350" y="203358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7" name="Rectangle 16">
                <a:extLst>
                  <a:ext uri="{FF2B5EF4-FFF2-40B4-BE49-F238E27FC236}">
                    <a16:creationId xmlns:a16="http://schemas.microsoft.com/office/drawing/2014/main" id="{78E56D1C-D90C-40CD-96FF-807B7219398B}"/>
                  </a:ext>
                </a:extLst>
              </p:cNvPr>
              <p:cNvSpPr>
                <a:spLocks noChangeArrowheads="1"/>
              </p:cNvSpPr>
              <p:nvPr/>
            </p:nvSpPr>
            <p:spPr bwMode="auto">
              <a:xfrm>
                <a:off x="1406525" y="203358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8" name="Rectangle 17">
                <a:extLst>
                  <a:ext uri="{FF2B5EF4-FFF2-40B4-BE49-F238E27FC236}">
                    <a16:creationId xmlns:a16="http://schemas.microsoft.com/office/drawing/2014/main" id="{332D00E6-E708-4E99-B695-7A64710909A3}"/>
                  </a:ext>
                </a:extLst>
              </p:cNvPr>
              <p:cNvSpPr>
                <a:spLocks noChangeArrowheads="1"/>
              </p:cNvSpPr>
              <p:nvPr/>
            </p:nvSpPr>
            <p:spPr bwMode="auto">
              <a:xfrm>
                <a:off x="1482725" y="175101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69" name="Rectangle 18">
                <a:extLst>
                  <a:ext uri="{FF2B5EF4-FFF2-40B4-BE49-F238E27FC236}">
                    <a16:creationId xmlns:a16="http://schemas.microsoft.com/office/drawing/2014/main" id="{B771EE6F-2AEF-4B11-A053-1A41EAB66840}"/>
                  </a:ext>
                </a:extLst>
              </p:cNvPr>
              <p:cNvSpPr>
                <a:spLocks noChangeArrowheads="1"/>
              </p:cNvSpPr>
              <p:nvPr/>
            </p:nvSpPr>
            <p:spPr bwMode="auto">
              <a:xfrm>
                <a:off x="457200" y="1751013"/>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70" name="Rectangle 19">
                <a:extLst>
                  <a:ext uri="{FF2B5EF4-FFF2-40B4-BE49-F238E27FC236}">
                    <a16:creationId xmlns:a16="http://schemas.microsoft.com/office/drawing/2014/main" id="{E3B0EB59-B6F6-414C-824E-2B1E47F1A503}"/>
                  </a:ext>
                </a:extLst>
              </p:cNvPr>
              <p:cNvSpPr>
                <a:spLocks noChangeArrowheads="1"/>
              </p:cNvSpPr>
              <p:nvPr/>
            </p:nvSpPr>
            <p:spPr bwMode="auto">
              <a:xfrm>
                <a:off x="920750" y="2195513"/>
                <a:ext cx="28575" cy="1524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71" name="Rectangle 20">
                <a:extLst>
                  <a:ext uri="{FF2B5EF4-FFF2-40B4-BE49-F238E27FC236}">
                    <a16:creationId xmlns:a16="http://schemas.microsoft.com/office/drawing/2014/main" id="{72118A84-7726-44F2-88C2-116E0692E3E1}"/>
                  </a:ext>
                </a:extLst>
              </p:cNvPr>
              <p:cNvSpPr>
                <a:spLocks noChangeArrowheads="1"/>
              </p:cNvSpPr>
              <p:nvPr/>
            </p:nvSpPr>
            <p:spPr bwMode="auto">
              <a:xfrm>
                <a:off x="1016000" y="2195513"/>
                <a:ext cx="28575" cy="15240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72" name="Freeform 21">
                <a:extLst>
                  <a:ext uri="{FF2B5EF4-FFF2-40B4-BE49-F238E27FC236}">
                    <a16:creationId xmlns:a16="http://schemas.microsoft.com/office/drawing/2014/main" id="{68702611-8BA3-47BE-B712-D13A8BE3E228}"/>
                  </a:ext>
                </a:extLst>
              </p:cNvPr>
              <p:cNvSpPr>
                <a:spLocks noEditPoints="1"/>
              </p:cNvSpPr>
              <p:nvPr/>
            </p:nvSpPr>
            <p:spPr bwMode="auto">
              <a:xfrm>
                <a:off x="650875" y="1452563"/>
                <a:ext cx="666750" cy="666750"/>
              </a:xfrm>
              <a:custGeom>
                <a:avLst/>
                <a:gdLst>
                  <a:gd name="T0" fmla="*/ 170 w 420"/>
                  <a:gd name="T1" fmla="*/ 372 h 420"/>
                  <a:gd name="T2" fmla="*/ 122 w 420"/>
                  <a:gd name="T3" fmla="*/ 352 h 420"/>
                  <a:gd name="T4" fmla="*/ 68 w 420"/>
                  <a:gd name="T5" fmla="*/ 298 h 420"/>
                  <a:gd name="T6" fmla="*/ 48 w 420"/>
                  <a:gd name="T7" fmla="*/ 248 h 420"/>
                  <a:gd name="T8" fmla="*/ 48 w 420"/>
                  <a:gd name="T9" fmla="*/ 170 h 420"/>
                  <a:gd name="T10" fmla="*/ 68 w 420"/>
                  <a:gd name="T11" fmla="*/ 122 h 420"/>
                  <a:gd name="T12" fmla="*/ 122 w 420"/>
                  <a:gd name="T13" fmla="*/ 68 h 420"/>
                  <a:gd name="T14" fmla="*/ 170 w 420"/>
                  <a:gd name="T15" fmla="*/ 48 h 420"/>
                  <a:gd name="T16" fmla="*/ 248 w 420"/>
                  <a:gd name="T17" fmla="*/ 48 h 420"/>
                  <a:gd name="T18" fmla="*/ 296 w 420"/>
                  <a:gd name="T19" fmla="*/ 68 h 420"/>
                  <a:gd name="T20" fmla="*/ 352 w 420"/>
                  <a:gd name="T21" fmla="*/ 122 h 420"/>
                  <a:gd name="T22" fmla="*/ 372 w 420"/>
                  <a:gd name="T23" fmla="*/ 170 h 420"/>
                  <a:gd name="T24" fmla="*/ 372 w 420"/>
                  <a:gd name="T25" fmla="*/ 248 h 420"/>
                  <a:gd name="T26" fmla="*/ 352 w 420"/>
                  <a:gd name="T27" fmla="*/ 298 h 420"/>
                  <a:gd name="T28" fmla="*/ 296 w 420"/>
                  <a:gd name="T29" fmla="*/ 352 h 420"/>
                  <a:gd name="T30" fmla="*/ 248 w 420"/>
                  <a:gd name="T31" fmla="*/ 372 h 420"/>
                  <a:gd name="T32" fmla="*/ 230 w 420"/>
                  <a:gd name="T33" fmla="*/ 402 h 420"/>
                  <a:gd name="T34" fmla="*/ 238 w 420"/>
                  <a:gd name="T35" fmla="*/ 356 h 420"/>
                  <a:gd name="T36" fmla="*/ 280 w 420"/>
                  <a:gd name="T37" fmla="*/ 340 h 420"/>
                  <a:gd name="T38" fmla="*/ 330 w 420"/>
                  <a:gd name="T39" fmla="*/ 360 h 420"/>
                  <a:gd name="T40" fmla="*/ 332 w 420"/>
                  <a:gd name="T41" fmla="*/ 294 h 420"/>
                  <a:gd name="T42" fmla="*/ 348 w 420"/>
                  <a:gd name="T43" fmla="*/ 266 h 420"/>
                  <a:gd name="T44" fmla="*/ 358 w 420"/>
                  <a:gd name="T45" fmla="*/ 230 h 420"/>
                  <a:gd name="T46" fmla="*/ 358 w 420"/>
                  <a:gd name="T47" fmla="*/ 188 h 420"/>
                  <a:gd name="T48" fmla="*/ 352 w 420"/>
                  <a:gd name="T49" fmla="*/ 166 h 420"/>
                  <a:gd name="T50" fmla="*/ 332 w 420"/>
                  <a:gd name="T51" fmla="*/ 126 h 420"/>
                  <a:gd name="T52" fmla="*/ 330 w 420"/>
                  <a:gd name="T53" fmla="*/ 60 h 420"/>
                  <a:gd name="T54" fmla="*/ 294 w 420"/>
                  <a:gd name="T55" fmla="*/ 86 h 420"/>
                  <a:gd name="T56" fmla="*/ 252 w 420"/>
                  <a:gd name="T57" fmla="*/ 68 h 420"/>
                  <a:gd name="T58" fmla="*/ 230 w 420"/>
                  <a:gd name="T59" fmla="*/ 18 h 420"/>
                  <a:gd name="T60" fmla="*/ 182 w 420"/>
                  <a:gd name="T61" fmla="*/ 64 h 420"/>
                  <a:gd name="T62" fmla="*/ 152 w 420"/>
                  <a:gd name="T63" fmla="*/ 72 h 420"/>
                  <a:gd name="T64" fmla="*/ 120 w 420"/>
                  <a:gd name="T65" fmla="*/ 90 h 420"/>
                  <a:gd name="T66" fmla="*/ 90 w 420"/>
                  <a:gd name="T67" fmla="*/ 120 h 420"/>
                  <a:gd name="T68" fmla="*/ 78 w 420"/>
                  <a:gd name="T69" fmla="*/ 140 h 420"/>
                  <a:gd name="T70" fmla="*/ 64 w 420"/>
                  <a:gd name="T71" fmla="*/ 182 h 420"/>
                  <a:gd name="T72" fmla="*/ 18 w 420"/>
                  <a:gd name="T73" fmla="*/ 230 h 420"/>
                  <a:gd name="T74" fmla="*/ 64 w 420"/>
                  <a:gd name="T75" fmla="*/ 238 h 420"/>
                  <a:gd name="T76" fmla="*/ 78 w 420"/>
                  <a:gd name="T77" fmla="*/ 280 h 420"/>
                  <a:gd name="T78" fmla="*/ 58 w 420"/>
                  <a:gd name="T79" fmla="*/ 330 h 420"/>
                  <a:gd name="T80" fmla="*/ 126 w 420"/>
                  <a:gd name="T81" fmla="*/ 332 h 420"/>
                  <a:gd name="T82" fmla="*/ 152 w 420"/>
                  <a:gd name="T83" fmla="*/ 348 h 420"/>
                  <a:gd name="T84" fmla="*/ 188 w 420"/>
                  <a:gd name="T85" fmla="*/ 3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0" h="420">
                    <a:moveTo>
                      <a:pt x="248" y="420"/>
                    </a:moveTo>
                    <a:lnTo>
                      <a:pt x="170" y="420"/>
                    </a:lnTo>
                    <a:lnTo>
                      <a:pt x="170" y="372"/>
                    </a:lnTo>
                    <a:lnTo>
                      <a:pt x="170" y="372"/>
                    </a:lnTo>
                    <a:lnTo>
                      <a:pt x="146" y="364"/>
                    </a:lnTo>
                    <a:lnTo>
                      <a:pt x="122" y="352"/>
                    </a:lnTo>
                    <a:lnTo>
                      <a:pt x="88" y="386"/>
                    </a:lnTo>
                    <a:lnTo>
                      <a:pt x="34" y="330"/>
                    </a:lnTo>
                    <a:lnTo>
                      <a:pt x="68" y="298"/>
                    </a:lnTo>
                    <a:lnTo>
                      <a:pt x="68" y="298"/>
                    </a:lnTo>
                    <a:lnTo>
                      <a:pt x="56" y="274"/>
                    </a:lnTo>
                    <a:lnTo>
                      <a:pt x="48" y="248"/>
                    </a:lnTo>
                    <a:lnTo>
                      <a:pt x="0" y="248"/>
                    </a:lnTo>
                    <a:lnTo>
                      <a:pt x="0" y="170"/>
                    </a:lnTo>
                    <a:lnTo>
                      <a:pt x="48" y="170"/>
                    </a:lnTo>
                    <a:lnTo>
                      <a:pt x="48" y="170"/>
                    </a:lnTo>
                    <a:lnTo>
                      <a:pt x="56" y="146"/>
                    </a:lnTo>
                    <a:lnTo>
                      <a:pt x="68" y="122"/>
                    </a:lnTo>
                    <a:lnTo>
                      <a:pt x="34" y="88"/>
                    </a:lnTo>
                    <a:lnTo>
                      <a:pt x="88" y="34"/>
                    </a:lnTo>
                    <a:lnTo>
                      <a:pt x="122" y="68"/>
                    </a:lnTo>
                    <a:lnTo>
                      <a:pt x="122" y="68"/>
                    </a:lnTo>
                    <a:lnTo>
                      <a:pt x="146" y="56"/>
                    </a:lnTo>
                    <a:lnTo>
                      <a:pt x="170" y="48"/>
                    </a:lnTo>
                    <a:lnTo>
                      <a:pt x="170" y="0"/>
                    </a:lnTo>
                    <a:lnTo>
                      <a:pt x="248" y="0"/>
                    </a:lnTo>
                    <a:lnTo>
                      <a:pt x="248" y="48"/>
                    </a:lnTo>
                    <a:lnTo>
                      <a:pt x="248" y="48"/>
                    </a:lnTo>
                    <a:lnTo>
                      <a:pt x="274" y="56"/>
                    </a:lnTo>
                    <a:lnTo>
                      <a:pt x="296" y="68"/>
                    </a:lnTo>
                    <a:lnTo>
                      <a:pt x="330" y="34"/>
                    </a:lnTo>
                    <a:lnTo>
                      <a:pt x="386" y="88"/>
                    </a:lnTo>
                    <a:lnTo>
                      <a:pt x="352" y="122"/>
                    </a:lnTo>
                    <a:lnTo>
                      <a:pt x="352" y="122"/>
                    </a:lnTo>
                    <a:lnTo>
                      <a:pt x="364" y="146"/>
                    </a:lnTo>
                    <a:lnTo>
                      <a:pt x="372" y="170"/>
                    </a:lnTo>
                    <a:lnTo>
                      <a:pt x="420" y="170"/>
                    </a:lnTo>
                    <a:lnTo>
                      <a:pt x="420" y="248"/>
                    </a:lnTo>
                    <a:lnTo>
                      <a:pt x="372" y="248"/>
                    </a:lnTo>
                    <a:lnTo>
                      <a:pt x="372" y="248"/>
                    </a:lnTo>
                    <a:lnTo>
                      <a:pt x="364" y="274"/>
                    </a:lnTo>
                    <a:lnTo>
                      <a:pt x="352" y="298"/>
                    </a:lnTo>
                    <a:lnTo>
                      <a:pt x="386" y="330"/>
                    </a:lnTo>
                    <a:lnTo>
                      <a:pt x="330" y="386"/>
                    </a:lnTo>
                    <a:lnTo>
                      <a:pt x="296" y="352"/>
                    </a:lnTo>
                    <a:lnTo>
                      <a:pt x="296" y="352"/>
                    </a:lnTo>
                    <a:lnTo>
                      <a:pt x="274" y="364"/>
                    </a:lnTo>
                    <a:lnTo>
                      <a:pt x="248" y="372"/>
                    </a:lnTo>
                    <a:lnTo>
                      <a:pt x="248" y="420"/>
                    </a:lnTo>
                    <a:close/>
                    <a:moveTo>
                      <a:pt x="188" y="402"/>
                    </a:moveTo>
                    <a:lnTo>
                      <a:pt x="230" y="402"/>
                    </a:lnTo>
                    <a:lnTo>
                      <a:pt x="230" y="358"/>
                    </a:lnTo>
                    <a:lnTo>
                      <a:pt x="238" y="356"/>
                    </a:lnTo>
                    <a:lnTo>
                      <a:pt x="238" y="356"/>
                    </a:lnTo>
                    <a:lnTo>
                      <a:pt x="252" y="352"/>
                    </a:lnTo>
                    <a:lnTo>
                      <a:pt x="266" y="348"/>
                    </a:lnTo>
                    <a:lnTo>
                      <a:pt x="280" y="340"/>
                    </a:lnTo>
                    <a:lnTo>
                      <a:pt x="294" y="332"/>
                    </a:lnTo>
                    <a:lnTo>
                      <a:pt x="300" y="328"/>
                    </a:lnTo>
                    <a:lnTo>
                      <a:pt x="330" y="360"/>
                    </a:lnTo>
                    <a:lnTo>
                      <a:pt x="360" y="330"/>
                    </a:lnTo>
                    <a:lnTo>
                      <a:pt x="328" y="300"/>
                    </a:lnTo>
                    <a:lnTo>
                      <a:pt x="332" y="294"/>
                    </a:lnTo>
                    <a:lnTo>
                      <a:pt x="332" y="294"/>
                    </a:lnTo>
                    <a:lnTo>
                      <a:pt x="340" y="280"/>
                    </a:lnTo>
                    <a:lnTo>
                      <a:pt x="348" y="266"/>
                    </a:lnTo>
                    <a:lnTo>
                      <a:pt x="352" y="252"/>
                    </a:lnTo>
                    <a:lnTo>
                      <a:pt x="356" y="238"/>
                    </a:lnTo>
                    <a:lnTo>
                      <a:pt x="358" y="230"/>
                    </a:lnTo>
                    <a:lnTo>
                      <a:pt x="402" y="230"/>
                    </a:lnTo>
                    <a:lnTo>
                      <a:pt x="402" y="188"/>
                    </a:lnTo>
                    <a:lnTo>
                      <a:pt x="358" y="188"/>
                    </a:lnTo>
                    <a:lnTo>
                      <a:pt x="356" y="182"/>
                    </a:lnTo>
                    <a:lnTo>
                      <a:pt x="356" y="182"/>
                    </a:lnTo>
                    <a:lnTo>
                      <a:pt x="352" y="166"/>
                    </a:lnTo>
                    <a:lnTo>
                      <a:pt x="348" y="152"/>
                    </a:lnTo>
                    <a:lnTo>
                      <a:pt x="340" y="140"/>
                    </a:lnTo>
                    <a:lnTo>
                      <a:pt x="332" y="126"/>
                    </a:lnTo>
                    <a:lnTo>
                      <a:pt x="328" y="120"/>
                    </a:lnTo>
                    <a:lnTo>
                      <a:pt x="360" y="88"/>
                    </a:lnTo>
                    <a:lnTo>
                      <a:pt x="330" y="60"/>
                    </a:lnTo>
                    <a:lnTo>
                      <a:pt x="300" y="90"/>
                    </a:lnTo>
                    <a:lnTo>
                      <a:pt x="294" y="86"/>
                    </a:lnTo>
                    <a:lnTo>
                      <a:pt x="294" y="86"/>
                    </a:lnTo>
                    <a:lnTo>
                      <a:pt x="280" y="78"/>
                    </a:lnTo>
                    <a:lnTo>
                      <a:pt x="266" y="72"/>
                    </a:lnTo>
                    <a:lnTo>
                      <a:pt x="252" y="68"/>
                    </a:lnTo>
                    <a:lnTo>
                      <a:pt x="238" y="64"/>
                    </a:lnTo>
                    <a:lnTo>
                      <a:pt x="230" y="62"/>
                    </a:lnTo>
                    <a:lnTo>
                      <a:pt x="230" y="18"/>
                    </a:lnTo>
                    <a:lnTo>
                      <a:pt x="188" y="18"/>
                    </a:lnTo>
                    <a:lnTo>
                      <a:pt x="188" y="62"/>
                    </a:lnTo>
                    <a:lnTo>
                      <a:pt x="182" y="64"/>
                    </a:lnTo>
                    <a:lnTo>
                      <a:pt x="182" y="64"/>
                    </a:lnTo>
                    <a:lnTo>
                      <a:pt x="166" y="68"/>
                    </a:lnTo>
                    <a:lnTo>
                      <a:pt x="152" y="72"/>
                    </a:lnTo>
                    <a:lnTo>
                      <a:pt x="138" y="78"/>
                    </a:lnTo>
                    <a:lnTo>
                      <a:pt x="126" y="86"/>
                    </a:lnTo>
                    <a:lnTo>
                      <a:pt x="120" y="90"/>
                    </a:lnTo>
                    <a:lnTo>
                      <a:pt x="88" y="60"/>
                    </a:lnTo>
                    <a:lnTo>
                      <a:pt x="58" y="88"/>
                    </a:lnTo>
                    <a:lnTo>
                      <a:pt x="90" y="120"/>
                    </a:lnTo>
                    <a:lnTo>
                      <a:pt x="86" y="126"/>
                    </a:lnTo>
                    <a:lnTo>
                      <a:pt x="86" y="126"/>
                    </a:lnTo>
                    <a:lnTo>
                      <a:pt x="78" y="140"/>
                    </a:lnTo>
                    <a:lnTo>
                      <a:pt x="72" y="152"/>
                    </a:lnTo>
                    <a:lnTo>
                      <a:pt x="66" y="166"/>
                    </a:lnTo>
                    <a:lnTo>
                      <a:pt x="64" y="182"/>
                    </a:lnTo>
                    <a:lnTo>
                      <a:pt x="62" y="188"/>
                    </a:lnTo>
                    <a:lnTo>
                      <a:pt x="18" y="188"/>
                    </a:lnTo>
                    <a:lnTo>
                      <a:pt x="18" y="230"/>
                    </a:lnTo>
                    <a:lnTo>
                      <a:pt x="62" y="230"/>
                    </a:lnTo>
                    <a:lnTo>
                      <a:pt x="64" y="238"/>
                    </a:lnTo>
                    <a:lnTo>
                      <a:pt x="64" y="238"/>
                    </a:lnTo>
                    <a:lnTo>
                      <a:pt x="66" y="252"/>
                    </a:lnTo>
                    <a:lnTo>
                      <a:pt x="72" y="266"/>
                    </a:lnTo>
                    <a:lnTo>
                      <a:pt x="78" y="280"/>
                    </a:lnTo>
                    <a:lnTo>
                      <a:pt x="86" y="294"/>
                    </a:lnTo>
                    <a:lnTo>
                      <a:pt x="90" y="300"/>
                    </a:lnTo>
                    <a:lnTo>
                      <a:pt x="58" y="330"/>
                    </a:lnTo>
                    <a:lnTo>
                      <a:pt x="88" y="360"/>
                    </a:lnTo>
                    <a:lnTo>
                      <a:pt x="120" y="328"/>
                    </a:lnTo>
                    <a:lnTo>
                      <a:pt x="126" y="332"/>
                    </a:lnTo>
                    <a:lnTo>
                      <a:pt x="126" y="332"/>
                    </a:lnTo>
                    <a:lnTo>
                      <a:pt x="138" y="340"/>
                    </a:lnTo>
                    <a:lnTo>
                      <a:pt x="152" y="348"/>
                    </a:lnTo>
                    <a:lnTo>
                      <a:pt x="166" y="352"/>
                    </a:lnTo>
                    <a:lnTo>
                      <a:pt x="182" y="356"/>
                    </a:lnTo>
                    <a:lnTo>
                      <a:pt x="188" y="358"/>
                    </a:lnTo>
                    <a:lnTo>
                      <a:pt x="188" y="402"/>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73" name="Freeform 22">
                <a:extLst>
                  <a:ext uri="{FF2B5EF4-FFF2-40B4-BE49-F238E27FC236}">
                    <a16:creationId xmlns:a16="http://schemas.microsoft.com/office/drawing/2014/main" id="{24A880F6-3984-4284-BBB8-0CAE857348FF}"/>
                  </a:ext>
                </a:extLst>
              </p:cNvPr>
              <p:cNvSpPr>
                <a:spLocks noEditPoints="1"/>
              </p:cNvSpPr>
              <p:nvPr/>
            </p:nvSpPr>
            <p:spPr bwMode="auto">
              <a:xfrm>
                <a:off x="806450" y="1608138"/>
                <a:ext cx="352425" cy="355600"/>
              </a:xfrm>
              <a:custGeom>
                <a:avLst/>
                <a:gdLst>
                  <a:gd name="T0" fmla="*/ 112 w 222"/>
                  <a:gd name="T1" fmla="*/ 224 h 224"/>
                  <a:gd name="T2" fmla="*/ 68 w 222"/>
                  <a:gd name="T3" fmla="*/ 214 h 224"/>
                  <a:gd name="T4" fmla="*/ 32 w 222"/>
                  <a:gd name="T5" fmla="*/ 190 h 224"/>
                  <a:gd name="T6" fmla="*/ 8 w 222"/>
                  <a:gd name="T7" fmla="*/ 156 h 224"/>
                  <a:gd name="T8" fmla="*/ 0 w 222"/>
                  <a:gd name="T9" fmla="*/ 112 h 224"/>
                  <a:gd name="T10" fmla="*/ 2 w 222"/>
                  <a:gd name="T11" fmla="*/ 90 h 224"/>
                  <a:gd name="T12" fmla="*/ 20 w 222"/>
                  <a:gd name="T13" fmla="*/ 50 h 224"/>
                  <a:gd name="T14" fmla="*/ 50 w 222"/>
                  <a:gd name="T15" fmla="*/ 20 h 224"/>
                  <a:gd name="T16" fmla="*/ 90 w 222"/>
                  <a:gd name="T17" fmla="*/ 2 h 224"/>
                  <a:gd name="T18" fmla="*/ 112 w 222"/>
                  <a:gd name="T19" fmla="*/ 0 h 224"/>
                  <a:gd name="T20" fmla="*/ 154 w 222"/>
                  <a:gd name="T21" fmla="*/ 10 h 224"/>
                  <a:gd name="T22" fmla="*/ 190 w 222"/>
                  <a:gd name="T23" fmla="*/ 34 h 224"/>
                  <a:gd name="T24" fmla="*/ 214 w 222"/>
                  <a:gd name="T25" fmla="*/ 68 h 224"/>
                  <a:gd name="T26" fmla="*/ 222 w 222"/>
                  <a:gd name="T27" fmla="*/ 112 h 224"/>
                  <a:gd name="T28" fmla="*/ 220 w 222"/>
                  <a:gd name="T29" fmla="*/ 134 h 224"/>
                  <a:gd name="T30" fmla="*/ 204 w 222"/>
                  <a:gd name="T31" fmla="*/ 174 h 224"/>
                  <a:gd name="T32" fmla="*/ 174 w 222"/>
                  <a:gd name="T33" fmla="*/ 204 h 224"/>
                  <a:gd name="T34" fmla="*/ 134 w 222"/>
                  <a:gd name="T35" fmla="*/ 220 h 224"/>
                  <a:gd name="T36" fmla="*/ 112 w 222"/>
                  <a:gd name="T37" fmla="*/ 224 h 224"/>
                  <a:gd name="T38" fmla="*/ 112 w 222"/>
                  <a:gd name="T39" fmla="*/ 18 h 224"/>
                  <a:gd name="T40" fmla="*/ 76 w 222"/>
                  <a:gd name="T41" fmla="*/ 26 h 224"/>
                  <a:gd name="T42" fmla="*/ 46 w 222"/>
                  <a:gd name="T43" fmla="*/ 46 h 224"/>
                  <a:gd name="T44" fmla="*/ 26 w 222"/>
                  <a:gd name="T45" fmla="*/ 76 h 224"/>
                  <a:gd name="T46" fmla="*/ 18 w 222"/>
                  <a:gd name="T47" fmla="*/ 112 h 224"/>
                  <a:gd name="T48" fmla="*/ 20 w 222"/>
                  <a:gd name="T49" fmla="*/ 130 h 224"/>
                  <a:gd name="T50" fmla="*/ 34 w 222"/>
                  <a:gd name="T51" fmla="*/ 164 h 224"/>
                  <a:gd name="T52" fmla="*/ 60 w 222"/>
                  <a:gd name="T53" fmla="*/ 190 h 224"/>
                  <a:gd name="T54" fmla="*/ 92 w 222"/>
                  <a:gd name="T55" fmla="*/ 204 h 224"/>
                  <a:gd name="T56" fmla="*/ 112 w 222"/>
                  <a:gd name="T57" fmla="*/ 206 h 224"/>
                  <a:gd name="T58" fmla="*/ 148 w 222"/>
                  <a:gd name="T59" fmla="*/ 198 h 224"/>
                  <a:gd name="T60" fmla="*/ 178 w 222"/>
                  <a:gd name="T61" fmla="*/ 178 h 224"/>
                  <a:gd name="T62" fmla="*/ 198 w 222"/>
                  <a:gd name="T63" fmla="*/ 148 h 224"/>
                  <a:gd name="T64" fmla="*/ 204 w 222"/>
                  <a:gd name="T65" fmla="*/ 112 h 224"/>
                  <a:gd name="T66" fmla="*/ 204 w 222"/>
                  <a:gd name="T67" fmla="*/ 92 h 224"/>
                  <a:gd name="T68" fmla="*/ 188 w 222"/>
                  <a:gd name="T69" fmla="*/ 60 h 224"/>
                  <a:gd name="T70" fmla="*/ 164 w 222"/>
                  <a:gd name="T71" fmla="*/ 34 h 224"/>
                  <a:gd name="T72" fmla="*/ 130 w 222"/>
                  <a:gd name="T73" fmla="*/ 20 h 224"/>
                  <a:gd name="T74" fmla="*/ 112 w 222"/>
                  <a:gd name="T75" fmla="*/ 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224">
                    <a:moveTo>
                      <a:pt x="112" y="224"/>
                    </a:moveTo>
                    <a:lnTo>
                      <a:pt x="112" y="224"/>
                    </a:lnTo>
                    <a:lnTo>
                      <a:pt x="90" y="220"/>
                    </a:lnTo>
                    <a:lnTo>
                      <a:pt x="68" y="214"/>
                    </a:lnTo>
                    <a:lnTo>
                      <a:pt x="50" y="204"/>
                    </a:lnTo>
                    <a:lnTo>
                      <a:pt x="32" y="190"/>
                    </a:lnTo>
                    <a:lnTo>
                      <a:pt x="20" y="174"/>
                    </a:lnTo>
                    <a:lnTo>
                      <a:pt x="8" y="156"/>
                    </a:lnTo>
                    <a:lnTo>
                      <a:pt x="2" y="134"/>
                    </a:lnTo>
                    <a:lnTo>
                      <a:pt x="0" y="112"/>
                    </a:lnTo>
                    <a:lnTo>
                      <a:pt x="0" y="112"/>
                    </a:lnTo>
                    <a:lnTo>
                      <a:pt x="2" y="90"/>
                    </a:lnTo>
                    <a:lnTo>
                      <a:pt x="8" y="68"/>
                    </a:lnTo>
                    <a:lnTo>
                      <a:pt x="20" y="50"/>
                    </a:lnTo>
                    <a:lnTo>
                      <a:pt x="32" y="34"/>
                    </a:lnTo>
                    <a:lnTo>
                      <a:pt x="50" y="20"/>
                    </a:lnTo>
                    <a:lnTo>
                      <a:pt x="68" y="10"/>
                    </a:lnTo>
                    <a:lnTo>
                      <a:pt x="90" y="2"/>
                    </a:lnTo>
                    <a:lnTo>
                      <a:pt x="112" y="0"/>
                    </a:lnTo>
                    <a:lnTo>
                      <a:pt x="112" y="0"/>
                    </a:lnTo>
                    <a:lnTo>
                      <a:pt x="134" y="2"/>
                    </a:lnTo>
                    <a:lnTo>
                      <a:pt x="154" y="10"/>
                    </a:lnTo>
                    <a:lnTo>
                      <a:pt x="174" y="20"/>
                    </a:lnTo>
                    <a:lnTo>
                      <a:pt x="190" y="34"/>
                    </a:lnTo>
                    <a:lnTo>
                      <a:pt x="204" y="50"/>
                    </a:lnTo>
                    <a:lnTo>
                      <a:pt x="214" y="68"/>
                    </a:lnTo>
                    <a:lnTo>
                      <a:pt x="220" y="90"/>
                    </a:lnTo>
                    <a:lnTo>
                      <a:pt x="222" y="112"/>
                    </a:lnTo>
                    <a:lnTo>
                      <a:pt x="222" y="112"/>
                    </a:lnTo>
                    <a:lnTo>
                      <a:pt x="220" y="134"/>
                    </a:lnTo>
                    <a:lnTo>
                      <a:pt x="214" y="156"/>
                    </a:lnTo>
                    <a:lnTo>
                      <a:pt x="204" y="174"/>
                    </a:lnTo>
                    <a:lnTo>
                      <a:pt x="190" y="190"/>
                    </a:lnTo>
                    <a:lnTo>
                      <a:pt x="174" y="204"/>
                    </a:lnTo>
                    <a:lnTo>
                      <a:pt x="154" y="214"/>
                    </a:lnTo>
                    <a:lnTo>
                      <a:pt x="134" y="220"/>
                    </a:lnTo>
                    <a:lnTo>
                      <a:pt x="112" y="224"/>
                    </a:lnTo>
                    <a:lnTo>
                      <a:pt x="112" y="224"/>
                    </a:lnTo>
                    <a:close/>
                    <a:moveTo>
                      <a:pt x="112" y="18"/>
                    </a:moveTo>
                    <a:lnTo>
                      <a:pt x="112" y="18"/>
                    </a:lnTo>
                    <a:lnTo>
                      <a:pt x="92" y="20"/>
                    </a:lnTo>
                    <a:lnTo>
                      <a:pt x="76" y="26"/>
                    </a:lnTo>
                    <a:lnTo>
                      <a:pt x="60" y="34"/>
                    </a:lnTo>
                    <a:lnTo>
                      <a:pt x="46" y="46"/>
                    </a:lnTo>
                    <a:lnTo>
                      <a:pt x="34" y="60"/>
                    </a:lnTo>
                    <a:lnTo>
                      <a:pt x="26" y="76"/>
                    </a:lnTo>
                    <a:lnTo>
                      <a:pt x="20" y="92"/>
                    </a:lnTo>
                    <a:lnTo>
                      <a:pt x="18" y="112"/>
                    </a:lnTo>
                    <a:lnTo>
                      <a:pt x="18" y="112"/>
                    </a:lnTo>
                    <a:lnTo>
                      <a:pt x="20" y="130"/>
                    </a:lnTo>
                    <a:lnTo>
                      <a:pt x="26" y="148"/>
                    </a:lnTo>
                    <a:lnTo>
                      <a:pt x="34" y="164"/>
                    </a:lnTo>
                    <a:lnTo>
                      <a:pt x="46" y="178"/>
                    </a:lnTo>
                    <a:lnTo>
                      <a:pt x="60" y="190"/>
                    </a:lnTo>
                    <a:lnTo>
                      <a:pt x="76" y="198"/>
                    </a:lnTo>
                    <a:lnTo>
                      <a:pt x="92" y="204"/>
                    </a:lnTo>
                    <a:lnTo>
                      <a:pt x="112" y="206"/>
                    </a:lnTo>
                    <a:lnTo>
                      <a:pt x="112" y="206"/>
                    </a:lnTo>
                    <a:lnTo>
                      <a:pt x="130" y="204"/>
                    </a:lnTo>
                    <a:lnTo>
                      <a:pt x="148" y="198"/>
                    </a:lnTo>
                    <a:lnTo>
                      <a:pt x="164" y="190"/>
                    </a:lnTo>
                    <a:lnTo>
                      <a:pt x="178" y="178"/>
                    </a:lnTo>
                    <a:lnTo>
                      <a:pt x="188" y="164"/>
                    </a:lnTo>
                    <a:lnTo>
                      <a:pt x="198" y="148"/>
                    </a:lnTo>
                    <a:lnTo>
                      <a:pt x="204" y="130"/>
                    </a:lnTo>
                    <a:lnTo>
                      <a:pt x="204" y="112"/>
                    </a:lnTo>
                    <a:lnTo>
                      <a:pt x="204" y="112"/>
                    </a:lnTo>
                    <a:lnTo>
                      <a:pt x="204" y="92"/>
                    </a:lnTo>
                    <a:lnTo>
                      <a:pt x="198" y="76"/>
                    </a:lnTo>
                    <a:lnTo>
                      <a:pt x="188" y="60"/>
                    </a:lnTo>
                    <a:lnTo>
                      <a:pt x="178" y="46"/>
                    </a:lnTo>
                    <a:lnTo>
                      <a:pt x="164" y="34"/>
                    </a:lnTo>
                    <a:lnTo>
                      <a:pt x="148" y="26"/>
                    </a:lnTo>
                    <a:lnTo>
                      <a:pt x="130" y="20"/>
                    </a:lnTo>
                    <a:lnTo>
                      <a:pt x="112" y="18"/>
                    </a:lnTo>
                    <a:lnTo>
                      <a:pt x="112" y="1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grpSp>
      </p:grpSp>
      <p:sp>
        <p:nvSpPr>
          <p:cNvPr id="76" name="TextBox 75">
            <a:extLst>
              <a:ext uri="{FF2B5EF4-FFF2-40B4-BE49-F238E27FC236}">
                <a16:creationId xmlns:a16="http://schemas.microsoft.com/office/drawing/2014/main" id="{91A26F4A-5034-4805-9694-48A5F57056B2}"/>
              </a:ext>
            </a:extLst>
          </p:cNvPr>
          <p:cNvSpPr txBox="1"/>
          <p:nvPr/>
        </p:nvSpPr>
        <p:spPr>
          <a:xfrm>
            <a:off x="1587175" y="4246809"/>
            <a:ext cx="2980107"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dirty="0">
                <a:solidFill>
                  <a:schemeClr val="bg1"/>
                </a:solidFill>
              </a:rPr>
              <a:t>Specific scenarios that can affect each business activity</a:t>
            </a:r>
          </a:p>
        </p:txBody>
      </p:sp>
      <p:sp>
        <p:nvSpPr>
          <p:cNvPr id="77" name="TextBox 76">
            <a:extLst>
              <a:ext uri="{FF2B5EF4-FFF2-40B4-BE49-F238E27FC236}">
                <a16:creationId xmlns:a16="http://schemas.microsoft.com/office/drawing/2014/main" id="{437784D0-BCD4-4183-AAC9-A1A57FBEFD58}"/>
              </a:ext>
            </a:extLst>
          </p:cNvPr>
          <p:cNvSpPr txBox="1"/>
          <p:nvPr/>
        </p:nvSpPr>
        <p:spPr>
          <a:xfrm>
            <a:off x="4556028" y="4255122"/>
            <a:ext cx="2980107"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dirty="0">
                <a:solidFill>
                  <a:schemeClr val="bg1"/>
                </a:solidFill>
              </a:rPr>
              <a:t>Likelihood of the scenarios to occur</a:t>
            </a:r>
          </a:p>
        </p:txBody>
      </p:sp>
      <p:sp>
        <p:nvSpPr>
          <p:cNvPr id="78" name="TextBox 77">
            <a:extLst>
              <a:ext uri="{FF2B5EF4-FFF2-40B4-BE49-F238E27FC236}">
                <a16:creationId xmlns:a16="http://schemas.microsoft.com/office/drawing/2014/main" id="{FDB4EC41-2229-4DBF-AAAE-2409F57D3151}"/>
              </a:ext>
            </a:extLst>
          </p:cNvPr>
          <p:cNvSpPr txBox="1"/>
          <p:nvPr/>
        </p:nvSpPr>
        <p:spPr>
          <a:xfrm>
            <a:off x="7327105" y="4213008"/>
            <a:ext cx="2980107"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dirty="0">
                <a:solidFill>
                  <a:schemeClr val="bg1"/>
                </a:solidFill>
              </a:rPr>
              <a:t>Severity of each scenario</a:t>
            </a:r>
          </a:p>
        </p:txBody>
      </p:sp>
    </p:spTree>
    <p:extLst>
      <p:ext uri="{BB962C8B-B14F-4D97-AF65-F5344CB8AC3E}">
        <p14:creationId xmlns:p14="http://schemas.microsoft.com/office/powerpoint/2010/main" val="303166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47A76F9-E9B4-431B-9631-9742992AE106}"/>
              </a:ext>
            </a:extLst>
          </p:cNvPr>
          <p:cNvGraphicFramePr>
            <a:graphicFrameLocks noChangeAspect="1"/>
          </p:cNvGraphicFramePr>
          <p:nvPr>
            <p:custDataLst>
              <p:tags r:id="rId1"/>
            </p:custDataLst>
            <p:extLst>
              <p:ext uri="{D42A27DB-BD31-4B8C-83A1-F6EECF244321}">
                <p14:modId xmlns:p14="http://schemas.microsoft.com/office/powerpoint/2010/main" val="3981542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C47A76F9-E9B4-431B-9631-9742992AE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204CB6B-7A08-443D-ACBF-8ECE92A80D08}"/>
              </a:ext>
            </a:extLst>
          </p:cNvPr>
          <p:cNvSpPr>
            <a:spLocks noGrp="1"/>
          </p:cNvSpPr>
          <p:nvPr>
            <p:ph type="title"/>
          </p:nvPr>
        </p:nvSpPr>
        <p:spPr/>
        <p:txBody>
          <a:bodyPr vert="horz"/>
          <a:lstStyle/>
          <a:p>
            <a:r>
              <a:rPr lang="en-US" dirty="0"/>
              <a:t>Business impact analysis</a:t>
            </a:r>
          </a:p>
        </p:txBody>
      </p:sp>
      <p:sp>
        <p:nvSpPr>
          <p:cNvPr id="2" name="Content Placeholder 1">
            <a:extLst>
              <a:ext uri="{FF2B5EF4-FFF2-40B4-BE49-F238E27FC236}">
                <a16:creationId xmlns:a16="http://schemas.microsoft.com/office/drawing/2014/main" id="{41B566B7-9611-4F92-BC68-4ABD2817B05A}"/>
              </a:ext>
            </a:extLst>
          </p:cNvPr>
          <p:cNvSpPr>
            <a:spLocks noGrp="1"/>
          </p:cNvSpPr>
          <p:nvPr>
            <p:ph type="body" sz="quarter" idx="10"/>
          </p:nvPr>
        </p:nvSpPr>
        <p:spPr/>
        <p:txBody>
          <a:bodyPr/>
          <a:lstStyle/>
          <a:p>
            <a:r>
              <a:rPr lang="en-US" dirty="0"/>
              <a:t>The Business Impact Analysis (BIA) provides guidance, metrics and purpose for the ongoing development of the business continuity plan.</a:t>
            </a:r>
          </a:p>
          <a:p>
            <a:r>
              <a:rPr lang="en-US" dirty="0"/>
              <a:t>Determines which of those data are most critical and what the amount of downtime is that’s acceptable should that data or apps be unavailable.</a:t>
            </a:r>
          </a:p>
          <a:p>
            <a:r>
              <a:rPr lang="en-US" dirty="0"/>
              <a:t>Supporting technologies, critical business processes and existing recovery plans all factor into the business impact analysis to develop the information necessary to develop risk-based recovery solutions. This will include:</a:t>
            </a:r>
          </a:p>
          <a:p>
            <a:pPr lvl="1"/>
            <a:r>
              <a:rPr lang="en-US" dirty="0"/>
              <a:t>Recovery time objectives by process</a:t>
            </a:r>
          </a:p>
          <a:p>
            <a:pPr lvl="1"/>
            <a:r>
              <a:rPr lang="en-US" dirty="0"/>
              <a:t>Financial impact of an outage</a:t>
            </a:r>
          </a:p>
          <a:p>
            <a:pPr lvl="1"/>
            <a:r>
              <a:rPr lang="en-US" dirty="0"/>
              <a:t>Customer Impact of an outage</a:t>
            </a:r>
          </a:p>
          <a:p>
            <a:pPr lvl="1"/>
            <a:r>
              <a:rPr lang="en-US" dirty="0"/>
              <a:t>Prioritization of recovery steps</a:t>
            </a:r>
          </a:p>
        </p:txBody>
      </p:sp>
    </p:spTree>
    <p:extLst>
      <p:ext uri="{BB962C8B-B14F-4D97-AF65-F5344CB8AC3E}">
        <p14:creationId xmlns:p14="http://schemas.microsoft.com/office/powerpoint/2010/main" val="86399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248675A-4041-42BC-A0FC-5D32224190D2}"/>
              </a:ext>
            </a:extLst>
          </p:cNvPr>
          <p:cNvGraphicFramePr>
            <a:graphicFrameLocks noChangeAspect="1"/>
          </p:cNvGraphicFramePr>
          <p:nvPr>
            <p:custDataLst>
              <p:tags r:id="rId1"/>
            </p:custDataLst>
            <p:extLst>
              <p:ext uri="{D42A27DB-BD31-4B8C-83A1-F6EECF244321}">
                <p14:modId xmlns:p14="http://schemas.microsoft.com/office/powerpoint/2010/main" val="2230546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F248675A-4041-42BC-A0FC-5D32224190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55E9592-79A1-401E-AA53-BE3A60B84ECF}"/>
              </a:ext>
            </a:extLst>
          </p:cNvPr>
          <p:cNvSpPr>
            <a:spLocks noGrp="1"/>
          </p:cNvSpPr>
          <p:nvPr>
            <p:ph type="title"/>
          </p:nvPr>
        </p:nvSpPr>
        <p:spPr/>
        <p:txBody>
          <a:bodyPr vert="horz"/>
          <a:lstStyle/>
          <a:p>
            <a:r>
              <a:rPr lang="en-US" dirty="0"/>
              <a:t>Strategy and plan development</a:t>
            </a:r>
          </a:p>
        </p:txBody>
      </p:sp>
      <p:sp>
        <p:nvSpPr>
          <p:cNvPr id="2" name="Content Placeholder 1">
            <a:extLst>
              <a:ext uri="{FF2B5EF4-FFF2-40B4-BE49-F238E27FC236}">
                <a16:creationId xmlns:a16="http://schemas.microsoft.com/office/drawing/2014/main" id="{EF19FD2C-9E3C-4F86-925E-95E1FCF61E4F}"/>
              </a:ext>
            </a:extLst>
          </p:cNvPr>
          <p:cNvSpPr>
            <a:spLocks noGrp="1"/>
          </p:cNvSpPr>
          <p:nvPr>
            <p:ph type="body" sz="quarter" idx="10"/>
          </p:nvPr>
        </p:nvSpPr>
        <p:spPr/>
        <p:txBody>
          <a:bodyPr/>
          <a:lstStyle/>
          <a:p>
            <a:r>
              <a:rPr lang="en-US" dirty="0"/>
              <a:t>A synthesis of the risk assessment and business impact analysis findings is critical to the development of plans for each department, division and site level contingencies. </a:t>
            </a:r>
          </a:p>
          <a:p>
            <a:r>
              <a:rPr lang="en-US" dirty="0"/>
              <a:t>Each plan should be formed accommodating the maximum amount of downtime each function can withstand.</a:t>
            </a:r>
          </a:p>
          <a:p>
            <a:r>
              <a:rPr lang="en-US" dirty="0"/>
              <a:t>Share the plan to key organizational stakeholders to obtain executive sign-off, where necessary. </a:t>
            </a:r>
          </a:p>
          <a:p>
            <a:r>
              <a:rPr lang="en-US" dirty="0"/>
              <a:t>Ensure that the plan is stored safely, and accessible by members staff in case of an outage or disaster. An off-site, secure web repository would be the best place to store the BCP, so that it can be accessed anywhere, anytime.</a:t>
            </a:r>
          </a:p>
        </p:txBody>
      </p:sp>
    </p:spTree>
    <p:extLst>
      <p:ext uri="{BB962C8B-B14F-4D97-AF65-F5344CB8AC3E}">
        <p14:creationId xmlns:p14="http://schemas.microsoft.com/office/powerpoint/2010/main" val="3661736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4274ABD-4E4E-4BB8-A1BA-EE0AA260506C}"/>
              </a:ext>
            </a:extLst>
          </p:cNvPr>
          <p:cNvGraphicFramePr>
            <a:graphicFrameLocks noChangeAspect="1"/>
          </p:cNvGraphicFramePr>
          <p:nvPr>
            <p:custDataLst>
              <p:tags r:id="rId1"/>
            </p:custDataLst>
            <p:extLst>
              <p:ext uri="{D42A27DB-BD31-4B8C-83A1-F6EECF244321}">
                <p14:modId xmlns:p14="http://schemas.microsoft.com/office/powerpoint/2010/main" val="3105456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24274ABD-4E4E-4BB8-A1BA-EE0AA26050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02A310-801A-4085-94A1-E9D7D642D98A}"/>
              </a:ext>
            </a:extLst>
          </p:cNvPr>
          <p:cNvSpPr>
            <a:spLocks noGrp="1"/>
          </p:cNvSpPr>
          <p:nvPr>
            <p:ph type="title"/>
          </p:nvPr>
        </p:nvSpPr>
        <p:spPr/>
        <p:txBody>
          <a:bodyPr vert="horz"/>
          <a:lstStyle/>
          <a:p>
            <a:r>
              <a:rPr lang="en-US" dirty="0"/>
              <a:t>Incident response plan</a:t>
            </a:r>
            <a:br>
              <a:rPr lang="en-US" dirty="0"/>
            </a:br>
            <a:endParaRPr lang="en-US" dirty="0"/>
          </a:p>
        </p:txBody>
      </p:sp>
      <p:sp>
        <p:nvSpPr>
          <p:cNvPr id="3" name="Content Placeholder 2">
            <a:extLst>
              <a:ext uri="{FF2B5EF4-FFF2-40B4-BE49-F238E27FC236}">
                <a16:creationId xmlns:a16="http://schemas.microsoft.com/office/drawing/2014/main" id="{2EDE0C31-0B84-447C-8540-406D02E2C4FD}"/>
              </a:ext>
            </a:extLst>
          </p:cNvPr>
          <p:cNvSpPr>
            <a:spLocks noGrp="1"/>
          </p:cNvSpPr>
          <p:nvPr>
            <p:ph type="body" sz="quarter" idx="10"/>
          </p:nvPr>
        </p:nvSpPr>
        <p:spPr/>
        <p:txBody>
          <a:bodyPr/>
          <a:lstStyle/>
          <a:p>
            <a:r>
              <a:rPr lang="en-US" dirty="0"/>
              <a:t>A proper incident response plan ensures a quick, effective and orderly response to information security incidents.</a:t>
            </a:r>
          </a:p>
          <a:p>
            <a:r>
              <a:rPr lang="en-US" dirty="0"/>
              <a:t>Organizations should have a response team to report and handle security incidents. External parties (i.e., service providers, regulators) should be involved in reviewing the response plan to see if areas have been covered, and if there’s room for improvement. </a:t>
            </a:r>
          </a:p>
        </p:txBody>
      </p:sp>
      <p:sp>
        <p:nvSpPr>
          <p:cNvPr id="9" name="Rectangle 8">
            <a:extLst>
              <a:ext uri="{FF2B5EF4-FFF2-40B4-BE49-F238E27FC236}">
                <a16:creationId xmlns:a16="http://schemas.microsoft.com/office/drawing/2014/main" id="{0C9ECEAE-A84B-4C48-B1DE-5353BCA91B28}"/>
              </a:ext>
            </a:extLst>
          </p:cNvPr>
          <p:cNvSpPr/>
          <p:nvPr/>
        </p:nvSpPr>
        <p:spPr>
          <a:xfrm>
            <a:off x="1984376" y="1085330"/>
            <a:ext cx="8229598" cy="369332"/>
          </a:xfrm>
          <a:prstGeom prst="rect">
            <a:avLst/>
          </a:prstGeom>
        </p:spPr>
        <p:txBody>
          <a:bodyPr wrap="square">
            <a:spAutoFit/>
          </a:bodyPr>
          <a:lstStyle/>
          <a:p>
            <a:endParaRPr lang="en-US" dirty="0">
              <a:solidFill>
                <a:schemeClr val="bg1"/>
              </a:solidFill>
            </a:endParaRPr>
          </a:p>
        </p:txBody>
      </p:sp>
    </p:spTree>
    <p:extLst>
      <p:ext uri="{BB962C8B-B14F-4D97-AF65-F5344CB8AC3E}">
        <p14:creationId xmlns:p14="http://schemas.microsoft.com/office/powerpoint/2010/main" val="3516387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3E92384-C6AC-4826-96A8-EC8DFC9F811A}"/>
              </a:ext>
            </a:extLst>
          </p:cNvPr>
          <p:cNvGraphicFramePr>
            <a:graphicFrameLocks noChangeAspect="1"/>
          </p:cNvGraphicFramePr>
          <p:nvPr>
            <p:custDataLst>
              <p:tags r:id="rId1"/>
            </p:custDataLst>
            <p:extLst>
              <p:ext uri="{D42A27DB-BD31-4B8C-83A1-F6EECF244321}">
                <p14:modId xmlns:p14="http://schemas.microsoft.com/office/powerpoint/2010/main" val="1823475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23E92384-C6AC-4826-96A8-EC8DFC9F811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02A310-801A-4085-94A1-E9D7D642D98A}"/>
              </a:ext>
            </a:extLst>
          </p:cNvPr>
          <p:cNvSpPr>
            <a:spLocks noGrp="1"/>
          </p:cNvSpPr>
          <p:nvPr>
            <p:ph type="title"/>
          </p:nvPr>
        </p:nvSpPr>
        <p:spPr/>
        <p:txBody>
          <a:bodyPr vert="horz"/>
          <a:lstStyle/>
          <a:p>
            <a:r>
              <a:rPr lang="en-US" dirty="0"/>
              <a:t>Plan testing, training and maintenance</a:t>
            </a:r>
            <a:br>
              <a:rPr lang="en-US" dirty="0"/>
            </a:br>
            <a:br>
              <a:rPr lang="en-US" dirty="0"/>
            </a:br>
            <a:endParaRPr lang="en-US" dirty="0"/>
          </a:p>
        </p:txBody>
      </p:sp>
      <p:sp>
        <p:nvSpPr>
          <p:cNvPr id="3" name="Content Placeholder 2">
            <a:extLst>
              <a:ext uri="{FF2B5EF4-FFF2-40B4-BE49-F238E27FC236}">
                <a16:creationId xmlns:a16="http://schemas.microsoft.com/office/drawing/2014/main" id="{2EDE0C31-0B84-447C-8540-406D02E2C4FD}"/>
              </a:ext>
            </a:extLst>
          </p:cNvPr>
          <p:cNvSpPr>
            <a:spLocks noGrp="1"/>
          </p:cNvSpPr>
          <p:nvPr>
            <p:ph type="body" sz="quarter" idx="10"/>
          </p:nvPr>
        </p:nvSpPr>
        <p:spPr/>
        <p:txBody>
          <a:bodyPr/>
          <a:lstStyle/>
          <a:p>
            <a:r>
              <a:rPr lang="en-US" dirty="0"/>
              <a:t>BCP testing should be performed at least annually to cover critical functions from application recoverability to crisis communications. </a:t>
            </a:r>
          </a:p>
          <a:p>
            <a:r>
              <a:rPr lang="en-US" dirty="0"/>
              <a:t>Conducting employee training sessions with tabletop simulation exercises ensures that the firm is fully trained in case of an outage. </a:t>
            </a:r>
          </a:p>
          <a:p>
            <a:r>
              <a:rPr lang="en-US" dirty="0"/>
              <a:t>Review and update of the plan at least annually gives opportunity to reflect changes in the IT environment, business priorities, operational structure and other factors and reduces the risk of ineffective business continuity plan. </a:t>
            </a:r>
          </a:p>
          <a:p>
            <a:r>
              <a:rPr lang="en-US" dirty="0"/>
              <a:t>Have the BCP, business impact analysis and risk assessments checked annually by an external, certified business continuity consultant, to guarantee new threats and business process changes are accurately represented in the firm’s plans</a:t>
            </a:r>
          </a:p>
        </p:txBody>
      </p:sp>
      <p:sp>
        <p:nvSpPr>
          <p:cNvPr id="9" name="Rectangle 8">
            <a:extLst>
              <a:ext uri="{FF2B5EF4-FFF2-40B4-BE49-F238E27FC236}">
                <a16:creationId xmlns:a16="http://schemas.microsoft.com/office/drawing/2014/main" id="{0C9ECEAE-A84B-4C48-B1DE-5353BCA91B28}"/>
              </a:ext>
            </a:extLst>
          </p:cNvPr>
          <p:cNvSpPr/>
          <p:nvPr/>
        </p:nvSpPr>
        <p:spPr>
          <a:xfrm>
            <a:off x="1984376" y="1085330"/>
            <a:ext cx="8229598" cy="369332"/>
          </a:xfrm>
          <a:prstGeom prst="rect">
            <a:avLst/>
          </a:prstGeom>
        </p:spPr>
        <p:txBody>
          <a:bodyPr wrap="square">
            <a:spAutoFit/>
          </a:bodyPr>
          <a:lstStyle/>
          <a:p>
            <a:endParaRPr lang="en-US" dirty="0">
              <a:solidFill>
                <a:schemeClr val="bg1"/>
              </a:solidFill>
            </a:endParaRPr>
          </a:p>
        </p:txBody>
      </p:sp>
    </p:spTree>
    <p:extLst>
      <p:ext uri="{BB962C8B-B14F-4D97-AF65-F5344CB8AC3E}">
        <p14:creationId xmlns:p14="http://schemas.microsoft.com/office/powerpoint/2010/main" val="2880658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D628472-A58C-43BB-A8C1-9D7357E1095B}"/>
              </a:ext>
            </a:extLst>
          </p:cNvPr>
          <p:cNvGraphicFramePr>
            <a:graphicFrameLocks noChangeAspect="1"/>
          </p:cNvGraphicFramePr>
          <p:nvPr>
            <p:custDataLst>
              <p:tags r:id="rId1"/>
            </p:custDataLst>
            <p:extLst>
              <p:ext uri="{D42A27DB-BD31-4B8C-83A1-F6EECF244321}">
                <p14:modId xmlns:p14="http://schemas.microsoft.com/office/powerpoint/2010/main" val="36910945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6" name="Object 5" hidden="1">
                        <a:extLst>
                          <a:ext uri="{FF2B5EF4-FFF2-40B4-BE49-F238E27FC236}">
                            <a16:creationId xmlns:a16="http://schemas.microsoft.com/office/drawing/2014/main" id="{3D628472-A58C-43BB-A8C1-9D7357E109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10732842-851F-42F4-B424-009BE0FE1E44}"/>
              </a:ext>
            </a:extLst>
          </p:cNvPr>
          <p:cNvSpPr>
            <a:spLocks noGrp="1"/>
          </p:cNvSpPr>
          <p:nvPr>
            <p:ph type="title"/>
          </p:nvPr>
        </p:nvSpPr>
        <p:spPr/>
        <p:txBody>
          <a:bodyPr vert="horz"/>
          <a:lstStyle/>
          <a:p>
            <a:r>
              <a:rPr lang="en-US" dirty="0"/>
              <a:t>Course outline</a:t>
            </a:r>
          </a:p>
        </p:txBody>
      </p:sp>
      <p:sp>
        <p:nvSpPr>
          <p:cNvPr id="5" name="Content Placeholder 4">
            <a:extLst>
              <a:ext uri="{FF2B5EF4-FFF2-40B4-BE49-F238E27FC236}">
                <a16:creationId xmlns:a16="http://schemas.microsoft.com/office/drawing/2014/main" id="{7A6ED713-38D4-4D06-899E-715C6ABAAA0F}"/>
              </a:ext>
            </a:extLst>
          </p:cNvPr>
          <p:cNvSpPr>
            <a:spLocks noGrp="1"/>
          </p:cNvSpPr>
          <p:nvPr>
            <p:ph type="body" sz="quarter" idx="10"/>
          </p:nvPr>
        </p:nvSpPr>
        <p:spPr>
          <a:xfrm>
            <a:off x="609600" y="1137920"/>
            <a:ext cx="5303520" cy="4756150"/>
          </a:xfrm>
        </p:spPr>
        <p:txBody>
          <a:bodyPr/>
          <a:lstStyle/>
          <a:p>
            <a:r>
              <a:rPr lang="en-IN" dirty="0"/>
              <a:t>This course will introduce you to the principles of business continuity management including identification of risks, threats, and vulnerabilities. You will also identify controls and concepts to ensure that the organization is protected from the constant risk of business disruptions caused by internal and external threats.</a:t>
            </a:r>
          </a:p>
        </p:txBody>
      </p:sp>
      <p:pic>
        <p:nvPicPr>
          <p:cNvPr id="3" name="Picture 2">
            <a:extLst>
              <a:ext uri="{FF2B5EF4-FFF2-40B4-BE49-F238E27FC236}">
                <a16:creationId xmlns:a16="http://schemas.microsoft.com/office/drawing/2014/main" id="{B3E955D8-56ED-44E6-B547-82D74C8E0AC2}"/>
              </a:ext>
            </a:extLst>
          </p:cNvPr>
          <p:cNvPicPr>
            <a:picLocks noChangeAspect="1"/>
          </p:cNvPicPr>
          <p:nvPr/>
        </p:nvPicPr>
        <p:blipFill rotWithShape="1">
          <a:blip r:embed="rId5">
            <a:extLst>
              <a:ext uri="{28A0092B-C50C-407E-A947-70E740481C1C}">
                <a14:useLocalDpi xmlns:a14="http://schemas.microsoft.com/office/drawing/2010/main" val="0"/>
              </a:ext>
            </a:extLst>
          </a:blip>
          <a:srcRect l="13687" r="11909"/>
          <a:stretch/>
        </p:blipFill>
        <p:spPr>
          <a:xfrm>
            <a:off x="6285232" y="1137920"/>
            <a:ext cx="5306693" cy="4754880"/>
          </a:xfrm>
          <a:prstGeom prst="rect">
            <a:avLst/>
          </a:prstGeom>
        </p:spPr>
      </p:pic>
    </p:spTree>
    <p:extLst>
      <p:ext uri="{BB962C8B-B14F-4D97-AF65-F5344CB8AC3E}">
        <p14:creationId xmlns:p14="http://schemas.microsoft.com/office/powerpoint/2010/main" val="208731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F9A533-0DDD-475A-99B8-F6723442B935}"/>
              </a:ext>
            </a:extLst>
          </p:cNvPr>
          <p:cNvGraphicFramePr>
            <a:graphicFrameLocks noChangeAspect="1"/>
          </p:cNvGraphicFramePr>
          <p:nvPr>
            <p:custDataLst>
              <p:tags r:id="rId1"/>
            </p:custDataLst>
            <p:extLst>
              <p:ext uri="{D42A27DB-BD31-4B8C-83A1-F6EECF244321}">
                <p14:modId xmlns:p14="http://schemas.microsoft.com/office/powerpoint/2010/main" val="6420007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Object 3" hidden="1">
                        <a:extLst>
                          <a:ext uri="{FF2B5EF4-FFF2-40B4-BE49-F238E27FC236}">
                            <a16:creationId xmlns:a16="http://schemas.microsoft.com/office/drawing/2014/main" id="{8EF9A533-0DDD-475A-99B8-F6723442B93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302A310-801A-4085-94A1-E9D7D642D98A}"/>
              </a:ext>
            </a:extLst>
          </p:cNvPr>
          <p:cNvSpPr>
            <a:spLocks noGrp="1"/>
          </p:cNvSpPr>
          <p:nvPr>
            <p:ph type="title"/>
          </p:nvPr>
        </p:nvSpPr>
        <p:spPr/>
        <p:txBody>
          <a:bodyPr/>
          <a:lstStyle/>
          <a:p>
            <a:r>
              <a:rPr lang="en-US" dirty="0"/>
              <a:t>Communications</a:t>
            </a:r>
            <a:br>
              <a:rPr lang="en-US" dirty="0"/>
            </a:br>
            <a:br>
              <a:rPr lang="en-US" dirty="0"/>
            </a:br>
            <a:endParaRPr lang="en-US" dirty="0"/>
          </a:p>
        </p:txBody>
      </p:sp>
      <p:sp>
        <p:nvSpPr>
          <p:cNvPr id="3" name="Content Placeholder 2">
            <a:extLst>
              <a:ext uri="{FF2B5EF4-FFF2-40B4-BE49-F238E27FC236}">
                <a16:creationId xmlns:a16="http://schemas.microsoft.com/office/drawing/2014/main" id="{2EDE0C31-0B84-447C-8540-406D02E2C4FD}"/>
              </a:ext>
            </a:extLst>
          </p:cNvPr>
          <p:cNvSpPr>
            <a:spLocks noGrp="1"/>
          </p:cNvSpPr>
          <p:nvPr>
            <p:ph type="body" sz="quarter" idx="10"/>
          </p:nvPr>
        </p:nvSpPr>
        <p:spPr/>
        <p:txBody>
          <a:bodyPr/>
          <a:lstStyle/>
          <a:p>
            <a:r>
              <a:rPr lang="en-US" dirty="0"/>
              <a:t>Different communications channels should be in place to ensure that the organization is updated during an actual emergency.</a:t>
            </a:r>
          </a:p>
          <a:p>
            <a:r>
              <a:rPr lang="en-US" dirty="0"/>
              <a:t>Communicate the plan to relevant members both internally and externally, as well providing ongoing updates to the BCP as they become available. </a:t>
            </a:r>
          </a:p>
          <a:p>
            <a:r>
              <a:rPr lang="en-US" dirty="0"/>
              <a:t>Communication channels can include telecom, email, intranet, Instant Messaging (IM), texting and the company website. </a:t>
            </a:r>
          </a:p>
        </p:txBody>
      </p:sp>
      <p:sp>
        <p:nvSpPr>
          <p:cNvPr id="9" name="Rectangle 8">
            <a:extLst>
              <a:ext uri="{FF2B5EF4-FFF2-40B4-BE49-F238E27FC236}">
                <a16:creationId xmlns:a16="http://schemas.microsoft.com/office/drawing/2014/main" id="{0C9ECEAE-A84B-4C48-B1DE-5353BCA91B28}"/>
              </a:ext>
            </a:extLst>
          </p:cNvPr>
          <p:cNvSpPr/>
          <p:nvPr/>
        </p:nvSpPr>
        <p:spPr>
          <a:xfrm>
            <a:off x="1984376" y="1085330"/>
            <a:ext cx="8229598" cy="369332"/>
          </a:xfrm>
          <a:prstGeom prst="rect">
            <a:avLst/>
          </a:prstGeom>
        </p:spPr>
        <p:txBody>
          <a:bodyPr wrap="square">
            <a:spAutoFit/>
          </a:bodyPr>
          <a:lstStyle/>
          <a:p>
            <a:endParaRPr lang="en-US" dirty="0">
              <a:solidFill>
                <a:schemeClr val="bg1"/>
              </a:solidFill>
            </a:endParaRPr>
          </a:p>
        </p:txBody>
      </p:sp>
    </p:spTree>
    <p:extLst>
      <p:ext uri="{BB962C8B-B14F-4D97-AF65-F5344CB8AC3E}">
        <p14:creationId xmlns:p14="http://schemas.microsoft.com/office/powerpoint/2010/main" val="3268021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1F6B0246-8A2D-40EE-9118-172978E03DFD}"/>
              </a:ext>
            </a:extLst>
          </p:cNvPr>
          <p:cNvSpPr>
            <a:spLocks/>
          </p:cNvSpPr>
          <p:nvPr/>
        </p:nvSpPr>
        <p:spPr bwMode="gray">
          <a:xfrm>
            <a:off x="0" y="0"/>
            <a:ext cx="6022975" cy="5334000"/>
          </a:xfrm>
          <a:custGeom>
            <a:avLst/>
            <a:gdLst>
              <a:gd name="connsiteX0" fmla="*/ 0 w 10000"/>
              <a:gd name="connsiteY0" fmla="*/ 0 h 10000"/>
              <a:gd name="connsiteX1" fmla="*/ 10000 w 10000"/>
              <a:gd name="connsiteY1" fmla="*/ 0 h 10000"/>
              <a:gd name="connsiteX2" fmla="*/ 10000 w 10000"/>
              <a:gd name="connsiteY2" fmla="*/ 8019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8019"/>
                </a:lnTo>
                <a:lnTo>
                  <a:pt x="0" y="10000"/>
                </a:lnTo>
                <a:lnTo>
                  <a:pt x="0" y="0"/>
                </a:lnTo>
                <a:close/>
              </a:path>
            </a:pathLst>
          </a:custGeom>
          <a:solidFill>
            <a:schemeClr val="tx2">
              <a:alpha val="9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8" name="Title 1">
            <a:extLst>
              <a:ext uri="{FF2B5EF4-FFF2-40B4-BE49-F238E27FC236}">
                <a16:creationId xmlns:a16="http://schemas.microsoft.com/office/drawing/2014/main" id="{29F20FA3-4EA4-4222-8DEE-1169156E36B7}"/>
              </a:ext>
            </a:extLst>
          </p:cNvPr>
          <p:cNvSpPr txBox="1">
            <a:spLocks/>
          </p:cNvSpPr>
          <p:nvPr/>
        </p:nvSpPr>
        <p:spPr>
          <a:xfrm>
            <a:off x="803275" y="1427554"/>
            <a:ext cx="4987925" cy="860400"/>
          </a:xfrm>
          <a:prstGeom prst="rect">
            <a:avLst/>
          </a:prstGeom>
        </p:spPr>
        <p:txBody>
          <a:bodyPr/>
          <a:lstStyle>
            <a:lvl1pPr algn="l" defTabSz="914400" rtl="0" eaLnBrk="1" latinLnBrk="0" hangingPunct="1">
              <a:lnSpc>
                <a:spcPct val="85000"/>
              </a:lnSpc>
              <a:spcBef>
                <a:spcPct val="0"/>
              </a:spcBef>
              <a:buNone/>
              <a:defRPr sz="3000" b="1" kern="1200" baseline="0">
                <a:solidFill>
                  <a:srgbClr val="404040"/>
                </a:solidFill>
                <a:latin typeface="+mn-lt"/>
                <a:ea typeface="+mj-ea"/>
                <a:cs typeface="Arial" pitchFamily="34" charset="0"/>
              </a:defRPr>
            </a:lvl1pPr>
          </a:lstStyle>
          <a:p>
            <a:pPr>
              <a:lnSpc>
                <a:spcPct val="100000"/>
              </a:lnSpc>
            </a:pPr>
            <a:r>
              <a:rPr lang="en-IN" b="0" dirty="0">
                <a:solidFill>
                  <a:srgbClr val="2E2E38"/>
                </a:solidFill>
                <a:latin typeface="+mj-lt"/>
              </a:rPr>
              <a:t>Disaster recovery</a:t>
            </a:r>
          </a:p>
          <a:p>
            <a:pPr>
              <a:lnSpc>
                <a:spcPct val="100000"/>
              </a:lnSpc>
            </a:pPr>
            <a:r>
              <a:rPr lang="en-IN" b="0" dirty="0">
                <a:solidFill>
                  <a:srgbClr val="2E2E38"/>
                </a:solidFill>
                <a:latin typeface="+mj-lt"/>
              </a:rPr>
              <a:t>fundamentals</a:t>
            </a:r>
          </a:p>
        </p:txBody>
      </p:sp>
    </p:spTree>
    <p:extLst>
      <p:ext uri="{BB962C8B-B14F-4D97-AF65-F5344CB8AC3E}">
        <p14:creationId xmlns:p14="http://schemas.microsoft.com/office/powerpoint/2010/main" val="1381083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B1A39F4-A9AF-485C-ACE8-C1DEAEFCD288}"/>
              </a:ext>
            </a:extLst>
          </p:cNvPr>
          <p:cNvGraphicFramePr>
            <a:graphicFrameLocks noChangeAspect="1"/>
          </p:cNvGraphicFramePr>
          <p:nvPr>
            <p:custDataLst>
              <p:tags r:id="rId1"/>
            </p:custDataLst>
            <p:extLst>
              <p:ext uri="{D42A27DB-BD31-4B8C-83A1-F6EECF244321}">
                <p14:modId xmlns:p14="http://schemas.microsoft.com/office/powerpoint/2010/main" val="2547651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3" name="Object 2" hidden="1">
                        <a:extLst>
                          <a:ext uri="{FF2B5EF4-FFF2-40B4-BE49-F238E27FC236}">
                            <a16:creationId xmlns:a16="http://schemas.microsoft.com/office/drawing/2014/main" id="{9B1A39F4-A9AF-485C-ACE8-C1DEAEFCD2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A7E3B6B8-60B5-468F-A97D-6BADE9D24087}"/>
              </a:ext>
            </a:extLst>
          </p:cNvPr>
          <p:cNvSpPr>
            <a:spLocks noGrp="1"/>
          </p:cNvSpPr>
          <p:nvPr>
            <p:ph type="title"/>
          </p:nvPr>
        </p:nvSpPr>
        <p:spPr/>
        <p:txBody>
          <a:bodyPr vert="horz"/>
          <a:lstStyle/>
          <a:p>
            <a:r>
              <a:rPr lang="en-US" dirty="0"/>
              <a:t>Disaster recovery</a:t>
            </a:r>
          </a:p>
        </p:txBody>
      </p:sp>
      <p:sp>
        <p:nvSpPr>
          <p:cNvPr id="6" name="Content Placeholder 5">
            <a:extLst>
              <a:ext uri="{FF2B5EF4-FFF2-40B4-BE49-F238E27FC236}">
                <a16:creationId xmlns:a16="http://schemas.microsoft.com/office/drawing/2014/main" id="{563EDDFE-8BEB-48AE-AA3E-86DDCFCF7E1D}"/>
              </a:ext>
            </a:extLst>
          </p:cNvPr>
          <p:cNvSpPr>
            <a:spLocks noGrp="1"/>
          </p:cNvSpPr>
          <p:nvPr>
            <p:ph type="body" sz="quarter" idx="10"/>
          </p:nvPr>
        </p:nvSpPr>
        <p:spPr>
          <a:xfrm>
            <a:off x="609600" y="1137920"/>
            <a:ext cx="5303520" cy="4756150"/>
          </a:xfrm>
        </p:spPr>
        <p:txBody>
          <a:bodyPr/>
          <a:lstStyle/>
          <a:p>
            <a:r>
              <a:rPr lang="en-US" dirty="0"/>
              <a:t>Prevention — Avoiding Disaster Events to the Extent Possible</a:t>
            </a:r>
          </a:p>
          <a:p>
            <a:r>
              <a:rPr lang="en-US" dirty="0"/>
              <a:t>Anticipation — Planning for the Most Likely Events</a:t>
            </a:r>
          </a:p>
          <a:p>
            <a:r>
              <a:rPr lang="en-US" dirty="0"/>
              <a:t>Mitigation — Get Ready to React and Recover</a:t>
            </a:r>
          </a:p>
          <a:p>
            <a:endParaRPr lang="en-US" dirty="0"/>
          </a:p>
        </p:txBody>
      </p:sp>
      <p:pic>
        <p:nvPicPr>
          <p:cNvPr id="225" name="Content Placeholder 224">
            <a:extLst>
              <a:ext uri="{FF2B5EF4-FFF2-40B4-BE49-F238E27FC236}">
                <a16:creationId xmlns:a16="http://schemas.microsoft.com/office/drawing/2014/main" id="{62C56FE7-5369-4200-943C-04D0F862BD4E}"/>
              </a:ext>
            </a:extLst>
          </p:cNvPr>
          <p:cNvPicPr>
            <a:picLocks noGrp="1" noChangeAspect="1"/>
          </p:cNvPicPr>
          <p:nvPr>
            <p:ph sz="half" idx="4294967295"/>
          </p:nvPr>
        </p:nvPicPr>
        <p:blipFill>
          <a:blip r:embed="rId5"/>
          <a:stretch>
            <a:fillRect/>
          </a:stretch>
        </p:blipFill>
        <p:spPr>
          <a:xfrm>
            <a:off x="7423144" y="1137920"/>
            <a:ext cx="2569646" cy="2033588"/>
          </a:xfrm>
          <a:prstGeom prst="rect">
            <a:avLst/>
          </a:prstGeom>
        </p:spPr>
      </p:pic>
    </p:spTree>
    <p:extLst>
      <p:ext uri="{BB962C8B-B14F-4D97-AF65-F5344CB8AC3E}">
        <p14:creationId xmlns:p14="http://schemas.microsoft.com/office/powerpoint/2010/main" val="1761573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3200748-E608-4EC5-ABE2-21B0C31BB599}"/>
              </a:ext>
            </a:extLst>
          </p:cNvPr>
          <p:cNvGraphicFramePr>
            <a:graphicFrameLocks noChangeAspect="1"/>
          </p:cNvGraphicFramePr>
          <p:nvPr>
            <p:custDataLst>
              <p:tags r:id="rId1"/>
            </p:custDataLst>
            <p:extLst>
              <p:ext uri="{D42A27DB-BD31-4B8C-83A1-F6EECF244321}">
                <p14:modId xmlns:p14="http://schemas.microsoft.com/office/powerpoint/2010/main" val="3485595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Object 3" hidden="1">
                        <a:extLst>
                          <a:ext uri="{FF2B5EF4-FFF2-40B4-BE49-F238E27FC236}">
                            <a16:creationId xmlns:a16="http://schemas.microsoft.com/office/drawing/2014/main" id="{C3200748-E608-4EC5-ABE2-21B0C31BB5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B720131-7674-4046-A490-B93F4E543BCA}"/>
              </a:ext>
            </a:extLst>
          </p:cNvPr>
          <p:cNvSpPr>
            <a:spLocks noGrp="1"/>
          </p:cNvSpPr>
          <p:nvPr>
            <p:ph type="title"/>
          </p:nvPr>
        </p:nvSpPr>
        <p:spPr/>
        <p:txBody>
          <a:bodyPr vert="horz"/>
          <a:lstStyle/>
          <a:p>
            <a:r>
              <a:rPr lang="en-US" dirty="0"/>
              <a:t>Key disaster recovery terms</a:t>
            </a:r>
            <a:br>
              <a:rPr lang="en-US" dirty="0"/>
            </a:br>
            <a:endParaRPr lang="en-US" dirty="0"/>
          </a:p>
        </p:txBody>
      </p:sp>
      <p:graphicFrame>
        <p:nvGraphicFramePr>
          <p:cNvPr id="12" name="Table 11">
            <a:extLst>
              <a:ext uri="{FF2B5EF4-FFF2-40B4-BE49-F238E27FC236}">
                <a16:creationId xmlns:a16="http://schemas.microsoft.com/office/drawing/2014/main" id="{88FC6736-C327-4921-B4E9-172E265960B8}"/>
              </a:ext>
            </a:extLst>
          </p:cNvPr>
          <p:cNvGraphicFramePr>
            <a:graphicFrameLocks noGrp="1"/>
          </p:cNvGraphicFramePr>
          <p:nvPr>
            <p:extLst>
              <p:ext uri="{D42A27DB-BD31-4B8C-83A1-F6EECF244321}">
                <p14:modId xmlns:p14="http://schemas.microsoft.com/office/powerpoint/2010/main" val="872538944"/>
              </p:ext>
            </p:extLst>
          </p:nvPr>
        </p:nvGraphicFramePr>
        <p:xfrm>
          <a:off x="609918" y="1138238"/>
          <a:ext cx="5292407" cy="2971800"/>
        </p:xfrm>
        <a:graphic>
          <a:graphicData uri="http://schemas.openxmlformats.org/drawingml/2006/table">
            <a:tbl>
              <a:tblPr firstRow="1" bandRow="1">
                <a:tableStyleId>{5C22544A-7EE6-4342-B048-85BDC9FD1C3A}</a:tableStyleId>
              </a:tblPr>
              <a:tblGrid>
                <a:gridCol w="5292407">
                  <a:extLst>
                    <a:ext uri="{9D8B030D-6E8A-4147-A177-3AD203B41FA5}">
                      <a16:colId xmlns:a16="http://schemas.microsoft.com/office/drawing/2014/main" val="2177712093"/>
                    </a:ext>
                  </a:extLst>
                </a:gridCol>
              </a:tblGrid>
              <a:tr h="411480">
                <a:tc>
                  <a:txBody>
                    <a:bodyPr/>
                    <a:lstStyle/>
                    <a:p>
                      <a:r>
                        <a:rPr lang="en-US" dirty="0">
                          <a:solidFill>
                            <a:schemeClr val="tx1"/>
                          </a:solidFill>
                        </a:rPr>
                        <a:t>Remote backup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9768834"/>
                  </a:ext>
                </a:extLst>
              </a:tr>
              <a:tr h="2560320">
                <a:tc>
                  <a:txBody>
                    <a:bodyPr/>
                    <a:lstStyle/>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Synchronous Storage Mirroring</a:t>
                      </a:r>
                    </a:p>
                    <a:p>
                      <a:pPr marL="694944" indent="-342900">
                        <a:spcAft>
                          <a:spcPts val="1200"/>
                        </a:spcAft>
                        <a:buClr>
                          <a:schemeClr val="tx1"/>
                        </a:buClr>
                        <a:buSzPct val="100000"/>
                        <a:buFont typeface="EYInterstate" panose="02000503020000020004" pitchFamily="2" charset="0"/>
                        <a:buChar char="•"/>
                      </a:pPr>
                      <a:r>
                        <a:rPr lang="en-IN" sz="1600" dirty="0">
                          <a:solidFill>
                            <a:schemeClr val="tx1"/>
                          </a:solidFill>
                        </a:rPr>
                        <a:t>Keeping a local and remote copy of storage synchronized for DR protection</a:t>
                      </a:r>
                    </a:p>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Asynchronous Storage Mirroring</a:t>
                      </a:r>
                    </a:p>
                    <a:p>
                      <a:pPr marL="694944" indent="-342900" algn="l" defTabSz="914400" rtl="0" eaLnBrk="1" latinLnBrk="0" hangingPunct="1">
                        <a:spcAft>
                          <a:spcPts val="1200"/>
                        </a:spcAft>
                        <a:buClr>
                          <a:schemeClr val="tx1"/>
                        </a:buClr>
                        <a:buSzPct val="100000"/>
                        <a:buFont typeface="EYInterstate" panose="02000503020000020004" pitchFamily="2" charset="0"/>
                        <a:buChar char="•"/>
                      </a:pPr>
                      <a:r>
                        <a:rPr lang="en-IN" sz="1600" kern="1200" dirty="0">
                          <a:solidFill>
                            <a:schemeClr val="tx1"/>
                          </a:solidFill>
                          <a:latin typeface="+mn-lt"/>
                          <a:ea typeface="+mn-ea"/>
                          <a:cs typeface="+mn-cs"/>
                        </a:rPr>
                        <a:t>Writing data to the local storage then replicates it to the remote location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C4CD"/>
                    </a:solidFill>
                  </a:tcPr>
                </a:tc>
                <a:extLst>
                  <a:ext uri="{0D108BD9-81ED-4DB2-BD59-A6C34878D82A}">
                    <a16:rowId xmlns:a16="http://schemas.microsoft.com/office/drawing/2014/main" val="637966778"/>
                  </a:ext>
                </a:extLst>
              </a:tr>
            </a:tbl>
          </a:graphicData>
        </a:graphic>
      </p:graphicFrame>
      <p:graphicFrame>
        <p:nvGraphicFramePr>
          <p:cNvPr id="13" name="Table 9">
            <a:extLst>
              <a:ext uri="{FF2B5EF4-FFF2-40B4-BE49-F238E27FC236}">
                <a16:creationId xmlns:a16="http://schemas.microsoft.com/office/drawing/2014/main" id="{36CFAE1B-1233-4FA6-917D-BC050A1B530D}"/>
              </a:ext>
            </a:extLst>
          </p:cNvPr>
          <p:cNvGraphicFramePr>
            <a:graphicFrameLocks noGrp="1"/>
          </p:cNvGraphicFramePr>
          <p:nvPr>
            <p:extLst>
              <p:ext uri="{D42A27DB-BD31-4B8C-83A1-F6EECF244321}">
                <p14:modId xmlns:p14="http://schemas.microsoft.com/office/powerpoint/2010/main" val="3502206412"/>
              </p:ext>
            </p:extLst>
          </p:nvPr>
        </p:nvGraphicFramePr>
        <p:xfrm>
          <a:off x="6289675" y="1138238"/>
          <a:ext cx="5292407" cy="2971800"/>
        </p:xfrm>
        <a:graphic>
          <a:graphicData uri="http://schemas.openxmlformats.org/drawingml/2006/table">
            <a:tbl>
              <a:tblPr firstRow="1" bandRow="1">
                <a:tableStyleId>{5C22544A-7EE6-4342-B048-85BDC9FD1C3A}</a:tableStyleId>
              </a:tblPr>
              <a:tblGrid>
                <a:gridCol w="5292407">
                  <a:extLst>
                    <a:ext uri="{9D8B030D-6E8A-4147-A177-3AD203B41FA5}">
                      <a16:colId xmlns:a16="http://schemas.microsoft.com/office/drawing/2014/main" val="2177712093"/>
                    </a:ext>
                  </a:extLst>
                </a:gridCol>
              </a:tblGrid>
              <a:tr h="411480">
                <a:tc>
                  <a:txBody>
                    <a:bodyPr/>
                    <a:lstStyle/>
                    <a:p>
                      <a:pPr rtl="0"/>
                      <a:r>
                        <a:rPr lang="en-US" dirty="0">
                          <a:solidFill>
                            <a:schemeClr val="tx1"/>
                          </a:solidFill>
                        </a:rPr>
                        <a:t>“Cold” and “Hot” Standby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9768834"/>
                  </a:ext>
                </a:extLst>
              </a:tr>
              <a:tr h="2560320">
                <a:tc>
                  <a:txBody>
                    <a:bodyPr/>
                    <a:lstStyle/>
                    <a:p>
                      <a:pPr marL="342900" indent="-342900" rtl="0">
                        <a:spcAft>
                          <a:spcPts val="1200"/>
                        </a:spcAft>
                        <a:buClr>
                          <a:schemeClr val="tx1"/>
                        </a:buClr>
                        <a:buSzPct val="100000"/>
                        <a:buFont typeface="EYInterstate" panose="02000503020000020004" pitchFamily="2" charset="0"/>
                        <a:buChar char="•"/>
                      </a:pPr>
                      <a:r>
                        <a:rPr lang="en-IN" dirty="0">
                          <a:solidFill>
                            <a:schemeClr val="tx1"/>
                          </a:solidFill>
                        </a:rPr>
                        <a:t>Cold standby</a:t>
                      </a:r>
                    </a:p>
                    <a:p>
                      <a:pPr marL="694944" indent="-342900" algn="l" defTabSz="914400" rtl="0" eaLnBrk="1" latinLnBrk="0" hangingPunct="1">
                        <a:spcAft>
                          <a:spcPts val="1200"/>
                        </a:spcAft>
                        <a:buClr>
                          <a:schemeClr val="tx1"/>
                        </a:buClr>
                        <a:buSzPct val="100000"/>
                        <a:buFont typeface="EYInterstate" panose="02000503020000020004" pitchFamily="2" charset="0"/>
                        <a:buChar char="•"/>
                      </a:pPr>
                      <a:r>
                        <a:rPr lang="en-IN" sz="1600" kern="1200" dirty="0">
                          <a:solidFill>
                            <a:schemeClr val="tx1"/>
                          </a:solidFill>
                          <a:latin typeface="+mn-lt"/>
                          <a:ea typeface="+mn-ea"/>
                          <a:cs typeface="+mn-cs"/>
                        </a:rPr>
                        <a:t>Process of keeping a copy of data or secondary system offline in case of disaster</a:t>
                      </a:r>
                    </a:p>
                    <a:p>
                      <a:pPr marL="342900" indent="-342900" rtl="0">
                        <a:spcAft>
                          <a:spcPts val="1200"/>
                        </a:spcAft>
                        <a:buClr>
                          <a:schemeClr val="tx1"/>
                        </a:buClr>
                        <a:buSzPct val="100000"/>
                        <a:buFont typeface="EYInterstate" panose="02000503020000020004" pitchFamily="2" charset="0"/>
                        <a:buChar char="•"/>
                      </a:pPr>
                      <a:r>
                        <a:rPr lang="en-IN" dirty="0">
                          <a:solidFill>
                            <a:schemeClr val="tx1"/>
                          </a:solidFill>
                        </a:rPr>
                        <a:t>Hot standby</a:t>
                      </a:r>
                    </a:p>
                    <a:p>
                      <a:pPr marL="694944" indent="-342900" algn="l" defTabSz="914400" rtl="0" eaLnBrk="1" latinLnBrk="0" hangingPunct="1">
                        <a:spcAft>
                          <a:spcPts val="1200"/>
                        </a:spcAft>
                        <a:buClr>
                          <a:schemeClr val="tx1"/>
                        </a:buClr>
                        <a:buSzPct val="100000"/>
                        <a:buFont typeface="EYInterstate" panose="02000503020000020004" pitchFamily="2" charset="0"/>
                        <a:buChar char="•"/>
                      </a:pPr>
                      <a:r>
                        <a:rPr lang="en-IN" sz="1600" kern="1200" dirty="0">
                          <a:solidFill>
                            <a:schemeClr val="tx1"/>
                          </a:solidFill>
                          <a:latin typeface="+mn-lt"/>
                          <a:ea typeface="+mn-ea"/>
                          <a:cs typeface="+mn-cs"/>
                        </a:rPr>
                        <a:t>Process of keeping secondary systems operational and switching over to them in the event of downtime on the primary system</a:t>
                      </a:r>
                      <a:endParaRPr lang="en-IN"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C4CD"/>
                    </a:solidFill>
                  </a:tcPr>
                </a:tc>
                <a:extLst>
                  <a:ext uri="{0D108BD9-81ED-4DB2-BD59-A6C34878D82A}">
                    <a16:rowId xmlns:a16="http://schemas.microsoft.com/office/drawing/2014/main" val="637966778"/>
                  </a:ext>
                </a:extLst>
              </a:tr>
            </a:tbl>
          </a:graphicData>
        </a:graphic>
      </p:graphicFrame>
    </p:spTree>
    <p:extLst>
      <p:ext uri="{BB962C8B-B14F-4D97-AF65-F5344CB8AC3E}">
        <p14:creationId xmlns:p14="http://schemas.microsoft.com/office/powerpoint/2010/main" val="2685739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FE7E4C-7776-478F-818B-C324E7AED2D2}"/>
              </a:ext>
            </a:extLst>
          </p:cNvPr>
          <p:cNvGraphicFramePr>
            <a:graphicFrameLocks noChangeAspect="1"/>
          </p:cNvGraphicFramePr>
          <p:nvPr>
            <p:custDataLst>
              <p:tags r:id="rId1"/>
            </p:custDataLst>
            <p:extLst>
              <p:ext uri="{D42A27DB-BD31-4B8C-83A1-F6EECF244321}">
                <p14:modId xmlns:p14="http://schemas.microsoft.com/office/powerpoint/2010/main" val="175924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3" name="Object 2" hidden="1">
                        <a:extLst>
                          <a:ext uri="{FF2B5EF4-FFF2-40B4-BE49-F238E27FC236}">
                            <a16:creationId xmlns:a16="http://schemas.microsoft.com/office/drawing/2014/main" id="{35FE7E4C-7776-478F-818B-C324E7AED2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F42C807-DB32-434C-B9AD-BC2BAAF00569}"/>
              </a:ext>
            </a:extLst>
          </p:cNvPr>
          <p:cNvSpPr>
            <a:spLocks noGrp="1"/>
          </p:cNvSpPr>
          <p:nvPr>
            <p:ph type="title"/>
          </p:nvPr>
        </p:nvSpPr>
        <p:spPr/>
        <p:txBody>
          <a:bodyPr vert="horz"/>
          <a:lstStyle/>
          <a:p>
            <a:r>
              <a:rPr lang="en-US" dirty="0"/>
              <a:t>DR controls and its benefits</a:t>
            </a:r>
          </a:p>
        </p:txBody>
      </p:sp>
      <p:sp>
        <p:nvSpPr>
          <p:cNvPr id="6" name="Content Placeholder 5">
            <a:extLst>
              <a:ext uri="{FF2B5EF4-FFF2-40B4-BE49-F238E27FC236}">
                <a16:creationId xmlns:a16="http://schemas.microsoft.com/office/drawing/2014/main" id="{F8F5D1CA-3918-42C4-8266-FA6629BED590}"/>
              </a:ext>
            </a:extLst>
          </p:cNvPr>
          <p:cNvSpPr>
            <a:spLocks noGrp="1"/>
          </p:cNvSpPr>
          <p:nvPr>
            <p:ph type="body" sz="quarter" idx="10"/>
          </p:nvPr>
        </p:nvSpPr>
        <p:spPr/>
        <p:txBody>
          <a:bodyPr/>
          <a:lstStyle/>
          <a:p>
            <a:r>
              <a:rPr lang="en-US" dirty="0"/>
              <a:t>Virtualization</a:t>
            </a:r>
          </a:p>
          <a:p>
            <a:pPr lvl="1"/>
            <a:r>
              <a:rPr lang="en-US" dirty="0"/>
              <a:t>Fewer physical devices to track</a:t>
            </a:r>
          </a:p>
          <a:p>
            <a:pPr lvl="1"/>
            <a:r>
              <a:rPr lang="en-US" dirty="0"/>
              <a:t>Smaller data center footprint</a:t>
            </a:r>
          </a:p>
          <a:p>
            <a:pPr lvl="1"/>
            <a:r>
              <a:rPr lang="en-US" dirty="0"/>
              <a:t>Easy failover capabilities</a:t>
            </a:r>
          </a:p>
          <a:p>
            <a:r>
              <a:rPr lang="en-US" dirty="0"/>
              <a:t>Cloud computing</a:t>
            </a:r>
          </a:p>
          <a:p>
            <a:pPr lvl="1"/>
            <a:r>
              <a:rPr lang="en-US" dirty="0"/>
              <a:t>Easy to restore from the cloud</a:t>
            </a:r>
          </a:p>
          <a:p>
            <a:pPr lvl="1"/>
            <a:r>
              <a:rPr lang="en-US" dirty="0"/>
              <a:t>Allocation of resources</a:t>
            </a:r>
          </a:p>
          <a:p>
            <a:pPr lvl="1"/>
            <a:r>
              <a:rPr lang="en-US" dirty="0"/>
              <a:t>Eliminates expenses tied to on-premises solutions</a:t>
            </a:r>
          </a:p>
        </p:txBody>
      </p:sp>
    </p:spTree>
    <p:extLst>
      <p:ext uri="{BB962C8B-B14F-4D97-AF65-F5344CB8AC3E}">
        <p14:creationId xmlns:p14="http://schemas.microsoft.com/office/powerpoint/2010/main" val="3878921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D582EDB3-C3C9-43AF-8B3A-8D5996ADAC13}"/>
              </a:ext>
            </a:extLst>
          </p:cNvPr>
          <p:cNvSpPr>
            <a:spLocks/>
          </p:cNvSpPr>
          <p:nvPr/>
        </p:nvSpPr>
        <p:spPr bwMode="gray">
          <a:xfrm>
            <a:off x="0" y="0"/>
            <a:ext cx="6022975" cy="5334000"/>
          </a:xfrm>
          <a:custGeom>
            <a:avLst/>
            <a:gdLst>
              <a:gd name="connsiteX0" fmla="*/ 0 w 10000"/>
              <a:gd name="connsiteY0" fmla="*/ 0 h 10000"/>
              <a:gd name="connsiteX1" fmla="*/ 10000 w 10000"/>
              <a:gd name="connsiteY1" fmla="*/ 0 h 10000"/>
              <a:gd name="connsiteX2" fmla="*/ 10000 w 10000"/>
              <a:gd name="connsiteY2" fmla="*/ 8019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8019"/>
                </a:lnTo>
                <a:lnTo>
                  <a:pt x="0" y="10000"/>
                </a:lnTo>
                <a:lnTo>
                  <a:pt x="0" y="0"/>
                </a:lnTo>
                <a:close/>
              </a:path>
            </a:pathLst>
          </a:custGeom>
          <a:solidFill>
            <a:schemeClr val="tx2">
              <a:alpha val="9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6" name="Title 1">
            <a:extLst>
              <a:ext uri="{FF2B5EF4-FFF2-40B4-BE49-F238E27FC236}">
                <a16:creationId xmlns:a16="http://schemas.microsoft.com/office/drawing/2014/main" id="{11220BDB-A2F1-4FB1-97EE-E5BE9AACEF62}"/>
              </a:ext>
            </a:extLst>
          </p:cNvPr>
          <p:cNvSpPr txBox="1">
            <a:spLocks/>
          </p:cNvSpPr>
          <p:nvPr/>
        </p:nvSpPr>
        <p:spPr>
          <a:xfrm>
            <a:off x="803275" y="1427554"/>
            <a:ext cx="4987925" cy="860400"/>
          </a:xfrm>
          <a:prstGeom prst="rect">
            <a:avLst/>
          </a:prstGeom>
        </p:spPr>
        <p:txBody>
          <a:bodyPr/>
          <a:lstStyle>
            <a:lvl1pPr algn="l" defTabSz="914400" rtl="0" eaLnBrk="1" latinLnBrk="0" hangingPunct="1">
              <a:lnSpc>
                <a:spcPct val="85000"/>
              </a:lnSpc>
              <a:spcBef>
                <a:spcPct val="0"/>
              </a:spcBef>
              <a:buNone/>
              <a:defRPr sz="3000" b="1" kern="1200" baseline="0">
                <a:solidFill>
                  <a:srgbClr val="404040"/>
                </a:solidFill>
                <a:latin typeface="+mn-lt"/>
                <a:ea typeface="+mj-ea"/>
                <a:cs typeface="Arial" pitchFamily="34" charset="0"/>
              </a:defRPr>
            </a:lvl1pPr>
          </a:lstStyle>
          <a:p>
            <a:pPr>
              <a:lnSpc>
                <a:spcPct val="100000"/>
              </a:lnSpc>
            </a:pPr>
            <a:r>
              <a:rPr lang="en-IN" b="0" dirty="0">
                <a:solidFill>
                  <a:srgbClr val="2E2E38"/>
                </a:solidFill>
                <a:latin typeface="+mj-lt"/>
              </a:rPr>
              <a:t>International standards and industry best practices</a:t>
            </a:r>
          </a:p>
        </p:txBody>
      </p:sp>
    </p:spTree>
    <p:extLst>
      <p:ext uri="{BB962C8B-B14F-4D97-AF65-F5344CB8AC3E}">
        <p14:creationId xmlns:p14="http://schemas.microsoft.com/office/powerpoint/2010/main" val="2240124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7B03EDB-ECCA-47B4-9B75-34FB57A55DD9}"/>
              </a:ext>
            </a:extLst>
          </p:cNvPr>
          <p:cNvGraphicFramePr>
            <a:graphicFrameLocks noChangeAspect="1"/>
          </p:cNvGraphicFramePr>
          <p:nvPr>
            <p:custDataLst>
              <p:tags r:id="rId1"/>
            </p:custDataLst>
            <p:extLst>
              <p:ext uri="{D42A27DB-BD31-4B8C-83A1-F6EECF244321}">
                <p14:modId xmlns:p14="http://schemas.microsoft.com/office/powerpoint/2010/main" val="166879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A7B03EDB-ECCA-47B4-9B75-34FB57A55D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1CAB1F9-1719-4B34-BCE2-7F038512CEFB}"/>
              </a:ext>
            </a:extLst>
          </p:cNvPr>
          <p:cNvSpPr>
            <a:spLocks noGrp="1"/>
          </p:cNvSpPr>
          <p:nvPr>
            <p:ph type="title"/>
          </p:nvPr>
        </p:nvSpPr>
        <p:spPr/>
        <p:txBody>
          <a:bodyPr vert="horz"/>
          <a:lstStyle/>
          <a:p>
            <a:r>
              <a:rPr lang="en-US" dirty="0"/>
              <a:t>ISO 22301: business continuity management systems — requirements</a:t>
            </a:r>
          </a:p>
        </p:txBody>
      </p:sp>
      <p:sp>
        <p:nvSpPr>
          <p:cNvPr id="3" name="Content Placeholder 2">
            <a:extLst>
              <a:ext uri="{FF2B5EF4-FFF2-40B4-BE49-F238E27FC236}">
                <a16:creationId xmlns:a16="http://schemas.microsoft.com/office/drawing/2014/main" id="{58FEFD4F-9695-42A1-BC2E-76CE29243200}"/>
              </a:ext>
            </a:extLst>
          </p:cNvPr>
          <p:cNvSpPr>
            <a:spLocks noGrp="1"/>
          </p:cNvSpPr>
          <p:nvPr>
            <p:ph type="body" sz="quarter" idx="10"/>
          </p:nvPr>
        </p:nvSpPr>
        <p:spPr/>
        <p:txBody>
          <a:bodyPr/>
          <a:lstStyle/>
          <a:p>
            <a:r>
              <a:rPr lang="en-US" b="1" dirty="0"/>
              <a:t>ISO 22301</a:t>
            </a:r>
            <a:r>
              <a:rPr lang="en-US" dirty="0"/>
              <a:t> is the first business continuity-focused ISO standard</a:t>
            </a:r>
          </a:p>
          <a:p>
            <a:r>
              <a:rPr lang="en-US" dirty="0"/>
              <a:t>Compliance with the ISO22301 helps safeguard organizations from a wide range of potential threats and disruptions and reduce further losses</a:t>
            </a:r>
          </a:p>
          <a:p>
            <a:r>
              <a:rPr lang="en-US" dirty="0"/>
              <a:t>Can support business managers to assess the impacts of an operational disaster to ensure they make the right decisions in time, deploy an effective response, and minimize overall impact</a:t>
            </a:r>
          </a:p>
        </p:txBody>
      </p:sp>
    </p:spTree>
    <p:extLst>
      <p:ext uri="{BB962C8B-B14F-4D97-AF65-F5344CB8AC3E}">
        <p14:creationId xmlns:p14="http://schemas.microsoft.com/office/powerpoint/2010/main" val="361652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ED22775-3C3F-41E7-89D6-3F0FFC2987CD}"/>
              </a:ext>
            </a:extLst>
          </p:cNvPr>
          <p:cNvGraphicFramePr>
            <a:graphicFrameLocks noChangeAspect="1"/>
          </p:cNvGraphicFramePr>
          <p:nvPr>
            <p:custDataLst>
              <p:tags r:id="rId1"/>
            </p:custDataLst>
            <p:extLst>
              <p:ext uri="{D42A27DB-BD31-4B8C-83A1-F6EECF244321}">
                <p14:modId xmlns:p14="http://schemas.microsoft.com/office/powerpoint/2010/main" val="699180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CED22775-3C3F-41E7-89D6-3F0FFC2987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1CAB1F9-1719-4B34-BCE2-7F038512CEFB}"/>
              </a:ext>
            </a:extLst>
          </p:cNvPr>
          <p:cNvSpPr>
            <a:spLocks noGrp="1"/>
          </p:cNvSpPr>
          <p:nvPr>
            <p:ph type="title"/>
          </p:nvPr>
        </p:nvSpPr>
        <p:spPr/>
        <p:txBody>
          <a:bodyPr vert="horz"/>
          <a:lstStyle/>
          <a:p>
            <a:r>
              <a:rPr lang="en-US" dirty="0"/>
              <a:t>International standards and industry best practices</a:t>
            </a:r>
            <a:br>
              <a:rPr lang="en-US" dirty="0"/>
            </a:br>
            <a:endParaRPr lang="en-US" dirty="0"/>
          </a:p>
        </p:txBody>
      </p:sp>
      <p:sp>
        <p:nvSpPr>
          <p:cNvPr id="3" name="Content Placeholder 2">
            <a:extLst>
              <a:ext uri="{FF2B5EF4-FFF2-40B4-BE49-F238E27FC236}">
                <a16:creationId xmlns:a16="http://schemas.microsoft.com/office/drawing/2014/main" id="{58FEFD4F-9695-42A1-BC2E-76CE29243200}"/>
              </a:ext>
            </a:extLst>
          </p:cNvPr>
          <p:cNvSpPr>
            <a:spLocks noGrp="1"/>
          </p:cNvSpPr>
          <p:nvPr>
            <p:ph type="body" sz="quarter" idx="10"/>
          </p:nvPr>
        </p:nvSpPr>
        <p:spPr/>
        <p:txBody>
          <a:bodyPr/>
          <a:lstStyle/>
          <a:p>
            <a:r>
              <a:rPr lang="en-US" b="1" dirty="0"/>
              <a:t>National Institute Of Standards And Technology (NIST) 800-34</a:t>
            </a:r>
          </a:p>
          <a:p>
            <a:pPr lvl="1"/>
            <a:r>
              <a:rPr lang="en-US" dirty="0"/>
              <a:t>Provides instructions, recommendations, and considerations for government IT contingency planning. </a:t>
            </a:r>
          </a:p>
          <a:p>
            <a:r>
              <a:rPr lang="en-US" b="1" dirty="0"/>
              <a:t>New York Stock Exchange (NYSE) Rule 446,“Business Continuity and Contingency Plans.” </a:t>
            </a:r>
          </a:p>
          <a:p>
            <a:pPr lvl="1"/>
            <a:r>
              <a:rPr lang="en-US" dirty="0"/>
              <a:t>Illustrates the degree to which new laws, rules and guidelines are driving the need for stronger business continuity management capabilities at a growing number of North American companies.</a:t>
            </a:r>
          </a:p>
        </p:txBody>
      </p:sp>
    </p:spTree>
    <p:extLst>
      <p:ext uri="{BB962C8B-B14F-4D97-AF65-F5344CB8AC3E}">
        <p14:creationId xmlns:p14="http://schemas.microsoft.com/office/powerpoint/2010/main" val="3189492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AB32F2E-5519-4FEC-BF90-458B31969C67}"/>
              </a:ext>
            </a:extLst>
          </p:cNvPr>
          <p:cNvGraphicFramePr>
            <a:graphicFrameLocks noChangeAspect="1"/>
          </p:cNvGraphicFramePr>
          <p:nvPr>
            <p:custDataLst>
              <p:tags r:id="rId1"/>
            </p:custDataLst>
            <p:extLst>
              <p:ext uri="{D42A27DB-BD31-4B8C-83A1-F6EECF244321}">
                <p14:modId xmlns:p14="http://schemas.microsoft.com/office/powerpoint/2010/main" val="15406139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0AB32F2E-5519-4FEC-BF90-458B31969C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1CAB1F9-1719-4B34-BCE2-7F038512CEFB}"/>
              </a:ext>
            </a:extLst>
          </p:cNvPr>
          <p:cNvSpPr>
            <a:spLocks noGrp="1"/>
          </p:cNvSpPr>
          <p:nvPr>
            <p:ph type="title"/>
          </p:nvPr>
        </p:nvSpPr>
        <p:spPr/>
        <p:txBody>
          <a:bodyPr vert="horz"/>
          <a:lstStyle/>
          <a:p>
            <a:r>
              <a:rPr lang="en-US" dirty="0"/>
              <a:t>International standards and industry best practices</a:t>
            </a:r>
            <a:br>
              <a:rPr lang="en-US" dirty="0"/>
            </a:br>
            <a:endParaRPr lang="en-US" dirty="0"/>
          </a:p>
        </p:txBody>
      </p:sp>
      <p:sp>
        <p:nvSpPr>
          <p:cNvPr id="3" name="Content Placeholder 2">
            <a:extLst>
              <a:ext uri="{FF2B5EF4-FFF2-40B4-BE49-F238E27FC236}">
                <a16:creationId xmlns:a16="http://schemas.microsoft.com/office/drawing/2014/main" id="{58FEFD4F-9695-42A1-BC2E-76CE29243200}"/>
              </a:ext>
            </a:extLst>
          </p:cNvPr>
          <p:cNvSpPr>
            <a:spLocks noGrp="1"/>
          </p:cNvSpPr>
          <p:nvPr>
            <p:ph type="body" sz="quarter" idx="10"/>
          </p:nvPr>
        </p:nvSpPr>
        <p:spPr/>
        <p:txBody>
          <a:bodyPr/>
          <a:lstStyle/>
          <a:p>
            <a:r>
              <a:rPr lang="en-US" b="1" dirty="0"/>
              <a:t>Business Continuity Institute (BCI) Guidelines</a:t>
            </a:r>
          </a:p>
          <a:p>
            <a:pPr lvl="1"/>
            <a:r>
              <a:rPr lang="en-US" dirty="0"/>
              <a:t>BCI specializes in ISO22301 business continuity training as well as crisis management, crisis communication, and IT Disaster Recovery. BCI provides a certification (CBCI) which aims to teach the fundamentals of implementing a Business Continuity Management (BCM) program into an organization</a:t>
            </a:r>
          </a:p>
          <a:p>
            <a:r>
              <a:rPr lang="en-US" b="1" dirty="0"/>
              <a:t>Occupational Safety and Health Administration (OSHA) 3327-06R </a:t>
            </a:r>
          </a:p>
          <a:p>
            <a:pPr lvl="1"/>
            <a:r>
              <a:rPr lang="en-US" dirty="0"/>
              <a:t>OSHA 3327 provides guidance on preparing workplaces for an influenza pandemic</a:t>
            </a:r>
          </a:p>
        </p:txBody>
      </p:sp>
    </p:spTree>
    <p:extLst>
      <p:ext uri="{BB962C8B-B14F-4D97-AF65-F5344CB8AC3E}">
        <p14:creationId xmlns:p14="http://schemas.microsoft.com/office/powerpoint/2010/main" val="1017255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A3DE1A8-65B9-4093-AD1A-83C92781AA7E}"/>
              </a:ext>
            </a:extLst>
          </p:cNvPr>
          <p:cNvGraphicFramePr>
            <a:graphicFrameLocks noChangeAspect="1"/>
          </p:cNvGraphicFramePr>
          <p:nvPr>
            <p:custDataLst>
              <p:tags r:id="rId1"/>
            </p:custDataLst>
            <p:extLst>
              <p:ext uri="{D42A27DB-BD31-4B8C-83A1-F6EECF244321}">
                <p14:modId xmlns:p14="http://schemas.microsoft.com/office/powerpoint/2010/main" val="36119594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Object 3" hidden="1">
                        <a:extLst>
                          <a:ext uri="{FF2B5EF4-FFF2-40B4-BE49-F238E27FC236}">
                            <a16:creationId xmlns:a16="http://schemas.microsoft.com/office/drawing/2014/main" id="{2A3DE1A8-65B9-4093-AD1A-83C92781AA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18FD1F1-7619-45B3-9EA8-92B922815E72}"/>
              </a:ext>
            </a:extLst>
          </p:cNvPr>
          <p:cNvSpPr>
            <a:spLocks noGrp="1"/>
          </p:cNvSpPr>
          <p:nvPr>
            <p:ph type="title"/>
          </p:nvPr>
        </p:nvSpPr>
        <p:spPr/>
        <p:txBody>
          <a:bodyPr/>
          <a:lstStyle/>
          <a:p>
            <a:r>
              <a:rPr lang="en-US" dirty="0"/>
              <a:t>Summary</a:t>
            </a:r>
          </a:p>
        </p:txBody>
      </p:sp>
      <p:sp>
        <p:nvSpPr>
          <p:cNvPr id="2" name="Content Placeholder 1">
            <a:extLst>
              <a:ext uri="{FF2B5EF4-FFF2-40B4-BE49-F238E27FC236}">
                <a16:creationId xmlns:a16="http://schemas.microsoft.com/office/drawing/2014/main" id="{BC49469C-7643-4869-A5D1-B5B501A7F3F9}"/>
              </a:ext>
            </a:extLst>
          </p:cNvPr>
          <p:cNvSpPr>
            <a:spLocks noGrp="1"/>
          </p:cNvSpPr>
          <p:nvPr>
            <p:ph type="body" sz="quarter" idx="10"/>
          </p:nvPr>
        </p:nvSpPr>
        <p:spPr/>
        <p:txBody>
          <a:bodyPr/>
          <a:lstStyle/>
          <a:p>
            <a:r>
              <a:rPr lang="en-US" dirty="0"/>
              <a:t>The role of Business Continuity and Disaster Recovery (BCDR) is to minimize the effects of outages and disruptions on business operations. BCDR practices enable an organization to get back on its feet after problems occur, reduce the risk of data loss and reputational harm, and improve operations while decreasing the chance of emergencies.</a:t>
            </a:r>
          </a:p>
        </p:txBody>
      </p:sp>
    </p:spTree>
    <p:extLst>
      <p:ext uri="{BB962C8B-B14F-4D97-AF65-F5344CB8AC3E}">
        <p14:creationId xmlns:p14="http://schemas.microsoft.com/office/powerpoint/2010/main" val="409204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0A931BC-9A5E-4732-A88E-4AE9AB12A22A}"/>
              </a:ext>
            </a:extLst>
          </p:cNvPr>
          <p:cNvGraphicFramePr>
            <a:graphicFrameLocks noChangeAspect="1"/>
          </p:cNvGraphicFramePr>
          <p:nvPr>
            <p:custDataLst>
              <p:tags r:id="rId1"/>
            </p:custDataLst>
            <p:extLst>
              <p:ext uri="{D42A27DB-BD31-4B8C-83A1-F6EECF244321}">
                <p14:modId xmlns:p14="http://schemas.microsoft.com/office/powerpoint/2010/main" val="2505228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5" name="Object 4" hidden="1">
                        <a:extLst>
                          <a:ext uri="{FF2B5EF4-FFF2-40B4-BE49-F238E27FC236}">
                            <a16:creationId xmlns:a16="http://schemas.microsoft.com/office/drawing/2014/main" id="{C0A931BC-9A5E-4732-A88E-4AE9AB12A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IN" dirty="0"/>
              <a:t>Why do businesses need business continuity?</a:t>
            </a:r>
            <a:endParaRPr lang="en-GB" dirty="0"/>
          </a:p>
        </p:txBody>
      </p:sp>
      <p:sp>
        <p:nvSpPr>
          <p:cNvPr id="3" name="Content Placeholder 2"/>
          <p:cNvSpPr>
            <a:spLocks noGrp="1"/>
          </p:cNvSpPr>
          <p:nvPr>
            <p:ph type="body" sz="quarter" idx="10"/>
          </p:nvPr>
        </p:nvSpPr>
        <p:spPr>
          <a:xfrm>
            <a:off x="609600" y="1137920"/>
            <a:ext cx="10980738" cy="4756150"/>
          </a:xfrm>
        </p:spPr>
        <p:txBody>
          <a:bodyPr/>
          <a:lstStyle/>
          <a:p>
            <a:r>
              <a:rPr lang="en-IN" dirty="0"/>
              <a:t>Businesses are subject to disruptions of varying severity.</a:t>
            </a:r>
          </a:p>
          <a:p>
            <a:r>
              <a:rPr lang="en-IN" dirty="0"/>
              <a:t>Incidents or emergencies can escalate into a disaster or crisis if not managed properly.</a:t>
            </a:r>
          </a:p>
          <a:p>
            <a:r>
              <a:rPr lang="en-IN" dirty="0"/>
              <a:t>Unplanned disruption(s) can affect the business’ normal operations and negatively impact the organization’s image.</a:t>
            </a:r>
          </a:p>
          <a:p>
            <a:r>
              <a:rPr lang="en-IN" dirty="0"/>
              <a:t>Events can include: Natural disasters, man-made disasters, technological failures, human error, sabotage</a:t>
            </a:r>
          </a:p>
        </p:txBody>
      </p:sp>
    </p:spTree>
    <p:extLst>
      <p:ext uri="{BB962C8B-B14F-4D97-AF65-F5344CB8AC3E}">
        <p14:creationId xmlns:p14="http://schemas.microsoft.com/office/powerpoint/2010/main" val="3237607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B0C3A63-E57D-4E8F-948A-16230A87C243}"/>
              </a:ext>
            </a:extLst>
          </p:cNvPr>
          <p:cNvGraphicFramePr>
            <a:graphicFrameLocks noChangeAspect="1"/>
          </p:cNvGraphicFramePr>
          <p:nvPr>
            <p:custDataLst>
              <p:tags r:id="rId1"/>
            </p:custDataLst>
            <p:extLst>
              <p:ext uri="{D42A27DB-BD31-4B8C-83A1-F6EECF244321}">
                <p14:modId xmlns:p14="http://schemas.microsoft.com/office/powerpoint/2010/main" val="1803385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FB0C3A63-E57D-4E8F-948A-16230A87C2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1CAB1F9-1719-4B34-BCE2-7F038512CEFB}"/>
              </a:ext>
            </a:extLst>
          </p:cNvPr>
          <p:cNvSpPr>
            <a:spLocks noGrp="1"/>
          </p:cNvSpPr>
          <p:nvPr>
            <p:ph type="title"/>
          </p:nvPr>
        </p:nvSpPr>
        <p:spPr/>
        <p:txBody>
          <a:bodyPr vert="horz"/>
          <a:lstStyle/>
          <a:p>
            <a:r>
              <a:rPr lang="en-US" dirty="0"/>
              <a:t>International standards and industry best practices</a:t>
            </a:r>
            <a:br>
              <a:rPr lang="en-US" dirty="0"/>
            </a:br>
            <a:endParaRPr lang="en-US" dirty="0"/>
          </a:p>
        </p:txBody>
      </p:sp>
      <p:sp>
        <p:nvSpPr>
          <p:cNvPr id="3" name="Content Placeholder 2">
            <a:extLst>
              <a:ext uri="{FF2B5EF4-FFF2-40B4-BE49-F238E27FC236}">
                <a16:creationId xmlns:a16="http://schemas.microsoft.com/office/drawing/2014/main" id="{58FEFD4F-9695-42A1-BC2E-76CE29243200}"/>
              </a:ext>
            </a:extLst>
          </p:cNvPr>
          <p:cNvSpPr>
            <a:spLocks noGrp="1"/>
          </p:cNvSpPr>
          <p:nvPr>
            <p:ph type="body" sz="quarter" idx="10"/>
          </p:nvPr>
        </p:nvSpPr>
        <p:spPr/>
        <p:txBody>
          <a:bodyPr/>
          <a:lstStyle/>
          <a:p>
            <a:r>
              <a:rPr lang="en-US" b="1" dirty="0"/>
              <a:t>Disaster Recovery Institute (DRI) International</a:t>
            </a:r>
          </a:p>
          <a:p>
            <a:pPr lvl="1"/>
            <a:r>
              <a:rPr lang="en-US" dirty="0"/>
              <a:t>DRI International certification is the most widely recognized and respected business continuity certification around the globe</a:t>
            </a:r>
          </a:p>
          <a:p>
            <a:r>
              <a:rPr lang="en-US" b="1" dirty="0"/>
              <a:t>Health Insurance Portability and Accountability Act (HIPAA)</a:t>
            </a:r>
          </a:p>
          <a:p>
            <a:pPr lvl="1"/>
            <a:r>
              <a:rPr lang="en-US" dirty="0"/>
              <a:t>HIPAA Rules on contingency planning are concerned with ensuring healthcare organizations return to normal operations as quickly as possible and the confidentiality, integrity, and availability of PHI is safeguarded</a:t>
            </a:r>
          </a:p>
        </p:txBody>
      </p:sp>
    </p:spTree>
    <p:extLst>
      <p:ext uri="{BB962C8B-B14F-4D97-AF65-F5344CB8AC3E}">
        <p14:creationId xmlns:p14="http://schemas.microsoft.com/office/powerpoint/2010/main" val="4182608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6AC409-04E3-45B7-B2C5-565D01D5B8EE}"/>
              </a:ext>
            </a:extLst>
          </p:cNvPr>
          <p:cNvSpPr txBox="1"/>
          <p:nvPr/>
        </p:nvSpPr>
        <p:spPr>
          <a:xfrm>
            <a:off x="623128" y="920745"/>
            <a:ext cx="3474720" cy="1814343"/>
          </a:xfrm>
          <a:prstGeom prst="rect">
            <a:avLst/>
          </a:prstGeom>
          <a:noFill/>
        </p:spPr>
        <p:txBody>
          <a:bodyPr wrap="square" lIns="0" tIns="36576" rIns="0" bIns="0" rtlCol="0">
            <a:spAutoFit/>
          </a:bodyPr>
          <a:lstStyle/>
          <a:p>
            <a:pPr algn="l" eaLnBrk="1" fontAlgn="auto" hangingPunct="1">
              <a:spcBef>
                <a:spcPts val="0"/>
              </a:spcBef>
              <a:spcAft>
                <a:spcPts val="600"/>
              </a:spcAft>
              <a:buClr>
                <a:srgbClr val="FFD200"/>
              </a:buClr>
              <a:buSzPct val="70000"/>
              <a:defRPr/>
            </a:pPr>
            <a:r>
              <a:rPr lang="en-IN" sz="1050" b="1" kern="0" dirty="0">
                <a:solidFill>
                  <a:schemeClr val="tx2"/>
                </a:solidFill>
                <a:latin typeface="EYInterstate Light"/>
              </a:rPr>
              <a:t>EY  </a:t>
            </a:r>
            <a:r>
              <a:rPr lang="en-IN" sz="1050" kern="0" dirty="0">
                <a:solidFill>
                  <a:schemeClr val="tx2"/>
                </a:solidFill>
                <a:latin typeface="EYInterstate Light"/>
              </a:rPr>
              <a:t>|  </a:t>
            </a:r>
            <a:r>
              <a:rPr lang="en-IN" sz="1050" kern="0" dirty="0">
                <a:solidFill>
                  <a:schemeClr val="tx2"/>
                </a:solidFill>
                <a:latin typeface="EYInterstate Light"/>
                <a:cs typeface="Arial"/>
              </a:rPr>
              <a:t>Building a better working world</a:t>
            </a:r>
            <a:endParaRPr lang="en-US" sz="1050" kern="0" dirty="0">
              <a:solidFill>
                <a:schemeClr val="tx2"/>
              </a:solidFill>
              <a:latin typeface="EYInterstate Light"/>
              <a:cs typeface="Arial"/>
            </a:endParaRPr>
          </a:p>
          <a:p>
            <a:pPr marL="0" marR="0" lvl="0" indent="0" algn="l" defTabSz="914400" eaLnBrk="1" fontAlgn="auto" latinLnBrk="0" hangingPunct="1">
              <a:lnSpc>
                <a:spcPct val="100000"/>
              </a:lnSpc>
              <a:spcBef>
                <a:spcPts val="0"/>
              </a:spcBef>
              <a:spcAft>
                <a:spcPts val="600"/>
              </a:spcAft>
              <a:buClr>
                <a:srgbClr val="FFD200"/>
              </a:buClr>
              <a:buSzPct val="70000"/>
              <a:buFontTx/>
              <a:buNone/>
              <a:tabLst/>
              <a:defRPr/>
            </a:pPr>
            <a:r>
              <a:rPr lang="en-US" altLang="en-US" sz="1000" kern="0" dirty="0">
                <a:solidFill>
                  <a:schemeClr val="bg1"/>
                </a:solidFill>
                <a:latin typeface="EYInterstate Light"/>
              </a:rPr>
              <a:t>EY exists to build a better working world, helping create long-term value for clients, people and society and build trust in the capital markets.</a:t>
            </a:r>
          </a:p>
          <a:p>
            <a:pPr marL="0" marR="0" lvl="0" indent="0" algn="l" defTabSz="914400" eaLnBrk="1" fontAlgn="auto" latinLnBrk="0" hangingPunct="1">
              <a:lnSpc>
                <a:spcPct val="100000"/>
              </a:lnSpc>
              <a:spcBef>
                <a:spcPts val="0"/>
              </a:spcBef>
              <a:spcAft>
                <a:spcPts val="600"/>
              </a:spcAft>
              <a:buClr>
                <a:srgbClr val="FFD200"/>
              </a:buClr>
              <a:buSzPct val="70000"/>
              <a:buFontTx/>
              <a:buNone/>
              <a:tabLst/>
              <a:defRPr/>
            </a:pPr>
            <a:r>
              <a:rPr lang="en-US" altLang="en-US" sz="1000" kern="0" dirty="0">
                <a:solidFill>
                  <a:schemeClr val="bg1"/>
                </a:solidFill>
                <a:latin typeface="EYInterstate Light"/>
              </a:rPr>
              <a:t>Enabled by data and technology, diverse EY teams in over 150 countries provide trust through assurance and help clients grow, transform and operate.</a:t>
            </a:r>
          </a:p>
          <a:p>
            <a:pPr marL="0" marR="0" lvl="0" indent="0" algn="l" defTabSz="914400" eaLnBrk="1" fontAlgn="auto" latinLnBrk="0" hangingPunct="1">
              <a:lnSpc>
                <a:spcPct val="100000"/>
              </a:lnSpc>
              <a:spcBef>
                <a:spcPts val="0"/>
              </a:spcBef>
              <a:spcAft>
                <a:spcPts val="600"/>
              </a:spcAft>
              <a:buClr>
                <a:srgbClr val="FFD200"/>
              </a:buClr>
              <a:buSzPct val="70000"/>
              <a:buFontTx/>
              <a:buNone/>
              <a:tabLst/>
              <a:defRPr/>
            </a:pPr>
            <a:r>
              <a:rPr lang="en-US" altLang="en-US" sz="1000" kern="0" dirty="0">
                <a:solidFill>
                  <a:schemeClr val="bg1"/>
                </a:solidFill>
                <a:latin typeface="EYInterstate Light"/>
              </a:rPr>
              <a:t>Working across assurance, consulting, law, strategy, tax and transactions, EY teams ask better questions to find new answers for the complex issues facing our world today.</a:t>
            </a:r>
            <a:endParaRPr lang="en-IN" sz="1050" b="1" kern="0" dirty="0">
              <a:solidFill>
                <a:schemeClr val="bg1"/>
              </a:solidFill>
              <a:latin typeface="EYInterstate Light"/>
            </a:endParaRPr>
          </a:p>
        </p:txBody>
      </p:sp>
      <p:sp>
        <p:nvSpPr>
          <p:cNvPr id="3" name="TextBox 2">
            <a:extLst>
              <a:ext uri="{FF2B5EF4-FFF2-40B4-BE49-F238E27FC236}">
                <a16:creationId xmlns:a16="http://schemas.microsoft.com/office/drawing/2014/main" id="{AE399266-1F15-42A7-8C13-3004FBB0DAB9}"/>
              </a:ext>
            </a:extLst>
          </p:cNvPr>
          <p:cNvSpPr txBox="1"/>
          <p:nvPr/>
        </p:nvSpPr>
        <p:spPr>
          <a:xfrm>
            <a:off x="8100502" y="920745"/>
            <a:ext cx="3474720" cy="2853089"/>
          </a:xfrm>
          <a:prstGeom prst="rect">
            <a:avLst/>
          </a:prstGeom>
          <a:noFill/>
        </p:spPr>
        <p:txBody>
          <a:bodyPr wrap="square" lIns="0" tIns="36576" rIns="0" bIns="0" rtlCol="0">
            <a:spAutoFit/>
          </a:bodyPr>
          <a:lstStyle/>
          <a:p>
            <a:pPr marL="0" marR="0" lvl="0" indent="0" algn="l" defTabSz="914400" eaLnBrk="1" fontAlgn="auto" latinLnBrk="0" hangingPunct="1">
              <a:lnSpc>
                <a:spcPct val="100000"/>
              </a:lnSpc>
              <a:spcBef>
                <a:spcPts val="0"/>
              </a:spcBef>
              <a:spcAft>
                <a:spcPts val="600"/>
              </a:spcAft>
              <a:buClr>
                <a:srgbClr val="FFD200"/>
              </a:buClr>
              <a:buSzPct val="70000"/>
              <a:buFontTx/>
              <a:buNone/>
              <a:tabLst/>
              <a:defRPr/>
            </a:pPr>
            <a:r>
              <a:rPr lang="en-US" altLang="en-US" sz="900" kern="0" dirty="0">
                <a:solidFill>
                  <a:schemeClr val="bg1"/>
                </a:solidFill>
                <a:latin typeface="EYInterstate Light"/>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marL="0" marR="0" lvl="0" indent="0" algn="l" defTabSz="914400" eaLnBrk="1" fontAlgn="auto" latinLnBrk="0" hangingPunct="1">
              <a:lnSpc>
                <a:spcPct val="100000"/>
              </a:lnSpc>
              <a:spcBef>
                <a:spcPts val="0"/>
              </a:spcBef>
              <a:spcAft>
                <a:spcPts val="0"/>
              </a:spcAft>
              <a:buClr>
                <a:srgbClr val="FFD200"/>
              </a:buClr>
              <a:buSzPct val="70000"/>
              <a:buFontTx/>
              <a:buNone/>
              <a:tabLst/>
              <a:defRPr/>
            </a:pPr>
            <a:endParaRPr lang="en-US" sz="900" kern="0" dirty="0">
              <a:solidFill>
                <a:schemeClr val="bg1"/>
              </a:solidFill>
              <a:latin typeface="EYInterstate Light"/>
            </a:endParaRPr>
          </a:p>
          <a:p>
            <a:pPr algn="l" eaLnBrk="1" fontAlgn="auto" hangingPunct="1">
              <a:spcBef>
                <a:spcPts val="0"/>
              </a:spcBef>
              <a:spcAft>
                <a:spcPts val="0"/>
              </a:spcAft>
              <a:buClr>
                <a:srgbClr val="FFD200"/>
              </a:buClr>
              <a:buSzPct val="70000"/>
              <a:defRPr/>
            </a:pPr>
            <a:r>
              <a:rPr lang="en-US" sz="900" kern="0" dirty="0">
                <a:solidFill>
                  <a:schemeClr val="bg1"/>
                </a:solidFill>
                <a:latin typeface="EYInterstate Light"/>
              </a:rPr>
              <a:t>Ernst &amp; Young LLP is a client-serving member firm of </a:t>
            </a:r>
            <a:br>
              <a:rPr lang="en-US" sz="900" kern="0" dirty="0">
                <a:solidFill>
                  <a:schemeClr val="bg1"/>
                </a:solidFill>
                <a:latin typeface="EYInterstate Light"/>
              </a:rPr>
            </a:br>
            <a:r>
              <a:rPr lang="en-US" sz="900" kern="0" dirty="0">
                <a:solidFill>
                  <a:schemeClr val="bg1"/>
                </a:solidFill>
                <a:latin typeface="EYInterstate Light"/>
              </a:rPr>
              <a:t>Ernst &amp; Young Global Limited operating in the US.</a:t>
            </a:r>
          </a:p>
          <a:p>
            <a:pPr algn="l" eaLnBrk="1" fontAlgn="auto" hangingPunct="1">
              <a:spcBef>
                <a:spcPts val="0"/>
              </a:spcBef>
              <a:spcAft>
                <a:spcPts val="0"/>
              </a:spcAft>
              <a:buClr>
                <a:srgbClr val="FFD200"/>
              </a:buClr>
              <a:buSzPct val="70000"/>
              <a:defRPr/>
            </a:pPr>
            <a:endParaRPr lang="en-US" sz="900" kern="0" dirty="0">
              <a:solidFill>
                <a:schemeClr val="bg1"/>
              </a:solidFill>
              <a:latin typeface="EYInterstate Light"/>
            </a:endParaRPr>
          </a:p>
          <a:p>
            <a:pPr algn="l" eaLnBrk="1" fontAlgn="auto" hangingPunct="1">
              <a:spcBef>
                <a:spcPts val="0"/>
              </a:spcBef>
              <a:spcAft>
                <a:spcPts val="0"/>
              </a:spcAft>
              <a:buClr>
                <a:srgbClr val="FFD200"/>
              </a:buClr>
              <a:buSzPct val="70000"/>
              <a:defRPr/>
            </a:pPr>
            <a:r>
              <a:rPr lang="en-IN" sz="900" kern="0" dirty="0">
                <a:solidFill>
                  <a:schemeClr val="bg1"/>
                </a:solidFill>
                <a:latin typeface="EYInterstate Light"/>
              </a:rPr>
              <a:t>© 2021 Ernst &amp; Young LLP.</a:t>
            </a:r>
            <a:br>
              <a:rPr lang="en-IN" sz="900" kern="0" dirty="0">
                <a:solidFill>
                  <a:schemeClr val="bg1"/>
                </a:solidFill>
                <a:latin typeface="EYInterstate Light"/>
              </a:rPr>
            </a:br>
            <a:r>
              <a:rPr lang="en-IN" sz="900" kern="0" dirty="0">
                <a:solidFill>
                  <a:schemeClr val="bg1"/>
                </a:solidFill>
                <a:latin typeface="EYInterstate Light"/>
              </a:rPr>
              <a:t>All Rights Reserved.</a:t>
            </a:r>
          </a:p>
          <a:p>
            <a:pPr algn="l" eaLnBrk="1" fontAlgn="auto" hangingPunct="1">
              <a:spcBef>
                <a:spcPts val="0"/>
              </a:spcBef>
              <a:spcAft>
                <a:spcPts val="0"/>
              </a:spcAft>
              <a:buClr>
                <a:srgbClr val="FFD200"/>
              </a:buClr>
              <a:buSzPct val="70000"/>
              <a:defRPr/>
            </a:pPr>
            <a:endParaRPr lang="en-IN" sz="900" kern="0" dirty="0">
              <a:solidFill>
                <a:schemeClr val="bg1"/>
              </a:solidFill>
              <a:latin typeface="EYInterstate Light"/>
            </a:endParaRPr>
          </a:p>
          <a:p>
            <a:pPr>
              <a:buClr>
                <a:srgbClr val="FFD200"/>
              </a:buClr>
              <a:buSzPct val="70000"/>
              <a:defRPr/>
            </a:pPr>
            <a:r>
              <a:rPr lang="en-IN" sz="900" kern="0" dirty="0">
                <a:solidFill>
                  <a:schemeClr val="bg1"/>
                </a:solidFill>
              </a:rPr>
              <a:t>2103-3719266</a:t>
            </a:r>
            <a:br>
              <a:rPr lang="en-IN" sz="900" kern="0" dirty="0">
                <a:solidFill>
                  <a:schemeClr val="bg1"/>
                </a:solidFill>
              </a:rPr>
            </a:br>
            <a:r>
              <a:rPr lang="en-IN" sz="900" kern="0" dirty="0">
                <a:solidFill>
                  <a:schemeClr val="bg1"/>
                </a:solidFill>
                <a:latin typeface="EYInterstate Light"/>
              </a:rPr>
              <a:t>ED None</a:t>
            </a:r>
          </a:p>
          <a:p>
            <a:pPr algn="l" eaLnBrk="1" fontAlgn="auto" hangingPunct="1">
              <a:spcBef>
                <a:spcPts val="0"/>
              </a:spcBef>
              <a:spcAft>
                <a:spcPts val="0"/>
              </a:spcAft>
              <a:buClr>
                <a:srgbClr val="FFD200"/>
              </a:buClr>
              <a:buSzPct val="70000"/>
              <a:defRPr/>
            </a:pPr>
            <a:endParaRPr lang="en-IN" sz="700" kern="0" dirty="0">
              <a:solidFill>
                <a:schemeClr val="bg1"/>
              </a:solidFill>
              <a:latin typeface="EYInterstate Light"/>
            </a:endParaRPr>
          </a:p>
          <a:p>
            <a:pPr algn="l" eaLnBrk="1" fontAlgn="auto" hangingPunct="1">
              <a:spcBef>
                <a:spcPts val="0"/>
              </a:spcBef>
              <a:spcAft>
                <a:spcPts val="600"/>
              </a:spcAft>
              <a:buClr>
                <a:srgbClr val="FFD200"/>
              </a:buClr>
              <a:buSzPct val="70000"/>
              <a:defRPr/>
            </a:pPr>
            <a:r>
              <a:rPr lang="en-IN" sz="1050" b="1" kern="0" dirty="0">
                <a:solidFill>
                  <a:schemeClr val="bg1"/>
                </a:solidFill>
                <a:latin typeface="EYInterstate Light"/>
              </a:rPr>
              <a:t>ey.com</a:t>
            </a:r>
          </a:p>
        </p:txBody>
      </p:sp>
    </p:spTree>
    <p:extLst>
      <p:ext uri="{BB962C8B-B14F-4D97-AF65-F5344CB8AC3E}">
        <p14:creationId xmlns:p14="http://schemas.microsoft.com/office/powerpoint/2010/main" val="4008366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5C63-068A-4004-92C9-973C6B4084B3}"/>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DE975C87-18E8-4DDC-87AD-3AF5DBE30972}"/>
              </a:ext>
            </a:extLst>
          </p:cNvPr>
          <p:cNvSpPr>
            <a:spLocks noGrp="1"/>
          </p:cNvSpPr>
          <p:nvPr>
            <p:ph type="body" sz="quarter" idx="10"/>
          </p:nvPr>
        </p:nvSpPr>
        <p:spPr/>
        <p:txBody>
          <a:bodyPr/>
          <a:lstStyle/>
          <a:p>
            <a:r>
              <a:rPr lang="en-IN" dirty="0"/>
              <a:t>At the end of this discussion, you will be able to:</a:t>
            </a:r>
          </a:p>
          <a:p>
            <a:pPr lvl="1"/>
            <a:r>
              <a:rPr lang="en-IN" dirty="0"/>
              <a:t>Recognize the necessity of business continuity and disaster recovery</a:t>
            </a:r>
          </a:p>
          <a:p>
            <a:pPr lvl="1"/>
            <a:r>
              <a:rPr lang="en-IN" dirty="0"/>
              <a:t>Identify fundamental BCM principles and concepts</a:t>
            </a:r>
          </a:p>
          <a:p>
            <a:pPr lvl="1"/>
            <a:r>
              <a:rPr lang="en-IN" dirty="0"/>
              <a:t>Define the various IT DR strategies and best practices</a:t>
            </a:r>
          </a:p>
        </p:txBody>
      </p:sp>
      <p:pic>
        <p:nvPicPr>
          <p:cNvPr id="6" name="Picture 5">
            <a:extLst>
              <a:ext uri="{FF2B5EF4-FFF2-40B4-BE49-F238E27FC236}">
                <a16:creationId xmlns:a16="http://schemas.microsoft.com/office/drawing/2014/main" id="{E1597011-2CB6-4A5A-8756-0043BE0E8C37}"/>
              </a:ext>
            </a:extLst>
          </p:cNvPr>
          <p:cNvPicPr>
            <a:picLocks noChangeAspect="1"/>
          </p:cNvPicPr>
          <p:nvPr/>
        </p:nvPicPr>
        <p:blipFill rotWithShape="1">
          <a:blip r:embed="rId3">
            <a:extLst>
              <a:ext uri="{28A0092B-C50C-407E-A947-70E740481C1C}">
                <a14:useLocalDpi xmlns:a14="http://schemas.microsoft.com/office/drawing/2010/main" val="0"/>
              </a:ext>
            </a:extLst>
          </a:blip>
          <a:srcRect l="13168" r="20884"/>
          <a:stretch/>
        </p:blipFill>
        <p:spPr>
          <a:xfrm>
            <a:off x="6289675" y="1137793"/>
            <a:ext cx="5298758" cy="4754880"/>
          </a:xfrm>
          <a:prstGeom prst="rect">
            <a:avLst/>
          </a:prstGeom>
        </p:spPr>
      </p:pic>
    </p:spTree>
    <p:extLst>
      <p:ext uri="{BB962C8B-B14F-4D97-AF65-F5344CB8AC3E}">
        <p14:creationId xmlns:p14="http://schemas.microsoft.com/office/powerpoint/2010/main" val="177181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9B43613-30A5-4BEC-8A40-5BD944A65043}"/>
              </a:ext>
            </a:extLst>
          </p:cNvPr>
          <p:cNvGraphicFramePr>
            <a:graphicFrameLocks noChangeAspect="1"/>
          </p:cNvGraphicFramePr>
          <p:nvPr>
            <p:custDataLst>
              <p:tags r:id="rId1"/>
            </p:custDataLst>
            <p:extLst>
              <p:ext uri="{D42A27DB-BD31-4B8C-83A1-F6EECF244321}">
                <p14:modId xmlns:p14="http://schemas.microsoft.com/office/powerpoint/2010/main" val="3626592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Object 3" hidden="1">
                        <a:extLst>
                          <a:ext uri="{FF2B5EF4-FFF2-40B4-BE49-F238E27FC236}">
                            <a16:creationId xmlns:a16="http://schemas.microsoft.com/office/drawing/2014/main" id="{F9B43613-30A5-4BEC-8A40-5BD944A650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A86ECEA-F2B2-411E-9A5F-E53DBD5C11A4}"/>
              </a:ext>
            </a:extLst>
          </p:cNvPr>
          <p:cNvSpPr>
            <a:spLocks noGrp="1"/>
          </p:cNvSpPr>
          <p:nvPr>
            <p:ph type="title"/>
          </p:nvPr>
        </p:nvSpPr>
        <p:spPr/>
        <p:txBody>
          <a:bodyPr/>
          <a:lstStyle/>
          <a:p>
            <a:r>
              <a:rPr lang="en-US" dirty="0"/>
              <a:t>Disaster</a:t>
            </a:r>
          </a:p>
        </p:txBody>
      </p:sp>
      <p:sp>
        <p:nvSpPr>
          <p:cNvPr id="2" name="Content Placeholder 1">
            <a:extLst>
              <a:ext uri="{FF2B5EF4-FFF2-40B4-BE49-F238E27FC236}">
                <a16:creationId xmlns:a16="http://schemas.microsoft.com/office/drawing/2014/main" id="{C964064A-7D44-4091-A685-ACE5BB60EA8F}"/>
              </a:ext>
            </a:extLst>
          </p:cNvPr>
          <p:cNvSpPr>
            <a:spLocks noGrp="1"/>
          </p:cNvSpPr>
          <p:nvPr>
            <p:ph type="body" sz="quarter" idx="10"/>
          </p:nvPr>
        </p:nvSpPr>
        <p:spPr/>
        <p:txBody>
          <a:bodyPr/>
          <a:lstStyle/>
          <a:p>
            <a:r>
              <a:rPr lang="en-US" b="1" dirty="0"/>
              <a:t>Disaster</a:t>
            </a:r>
            <a:r>
              <a:rPr lang="en-US" dirty="0"/>
              <a:t> is characterized by an event that causes significant damage or loss to the affected community.</a:t>
            </a:r>
          </a:p>
          <a:p>
            <a:r>
              <a:rPr lang="en-US" dirty="0"/>
              <a:t>May include earthquakes, volcanic eruptions, floods, landslides, typhoons, industrial accidents, terrorism, war, biological/chemical threat, cyber-attacks, etc.</a:t>
            </a:r>
          </a:p>
          <a:p>
            <a:r>
              <a:rPr lang="en-US" dirty="0"/>
              <a:t>A disaster can disrupt or incapacitate emergency responders, leading to the need for assistance outside of a locality. </a:t>
            </a:r>
          </a:p>
        </p:txBody>
      </p:sp>
    </p:spTree>
    <p:extLst>
      <p:ext uri="{BB962C8B-B14F-4D97-AF65-F5344CB8AC3E}">
        <p14:creationId xmlns:p14="http://schemas.microsoft.com/office/powerpoint/2010/main" val="268724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FA84F29-3419-498E-BB63-E87611A0E4AE}"/>
              </a:ext>
            </a:extLst>
          </p:cNvPr>
          <p:cNvGraphicFramePr>
            <a:graphicFrameLocks noChangeAspect="1"/>
          </p:cNvGraphicFramePr>
          <p:nvPr>
            <p:custDataLst>
              <p:tags r:id="rId1"/>
            </p:custDataLst>
            <p:extLst>
              <p:ext uri="{D42A27DB-BD31-4B8C-83A1-F6EECF244321}">
                <p14:modId xmlns:p14="http://schemas.microsoft.com/office/powerpoint/2010/main" val="974969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Object 3" hidden="1">
                        <a:extLst>
                          <a:ext uri="{FF2B5EF4-FFF2-40B4-BE49-F238E27FC236}">
                            <a16:creationId xmlns:a16="http://schemas.microsoft.com/office/drawing/2014/main" id="{2FA84F29-3419-498E-BB63-E87611A0E4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D8552A4-B790-45ED-8274-9CBFB16D555E}"/>
              </a:ext>
            </a:extLst>
          </p:cNvPr>
          <p:cNvSpPr>
            <a:spLocks noGrp="1"/>
          </p:cNvSpPr>
          <p:nvPr>
            <p:ph type="title"/>
          </p:nvPr>
        </p:nvSpPr>
        <p:spPr/>
        <p:txBody>
          <a:bodyPr/>
          <a:lstStyle/>
          <a:p>
            <a:r>
              <a:rPr lang="en-US" dirty="0"/>
              <a:t>Emergency</a:t>
            </a:r>
          </a:p>
        </p:txBody>
      </p:sp>
      <p:sp>
        <p:nvSpPr>
          <p:cNvPr id="2" name="Content Placeholder 1">
            <a:extLst>
              <a:ext uri="{FF2B5EF4-FFF2-40B4-BE49-F238E27FC236}">
                <a16:creationId xmlns:a16="http://schemas.microsoft.com/office/drawing/2014/main" id="{708EC5DA-4AC2-42A2-83E1-99C8F16B155C}"/>
              </a:ext>
            </a:extLst>
          </p:cNvPr>
          <p:cNvSpPr>
            <a:spLocks noGrp="1"/>
          </p:cNvSpPr>
          <p:nvPr>
            <p:ph type="body" sz="quarter" idx="10"/>
          </p:nvPr>
        </p:nvSpPr>
        <p:spPr/>
        <p:txBody>
          <a:bodyPr/>
          <a:lstStyle/>
          <a:p>
            <a:r>
              <a:rPr lang="en-US" b="1" dirty="0"/>
              <a:t>Emergency</a:t>
            </a:r>
            <a:r>
              <a:rPr lang="en-US" dirty="0"/>
              <a:t> is an unforeseen or threatening event that requires immediate action. Emergency occurs more regularly than disasters and therefore more anticipated by a community.</a:t>
            </a:r>
          </a:p>
          <a:p>
            <a:r>
              <a:rPr lang="en-US" dirty="0"/>
              <a:t>May include medical emergencies, fires or explosions, power failures, etc.</a:t>
            </a:r>
          </a:p>
          <a:p>
            <a:r>
              <a:rPr lang="en-US" dirty="0"/>
              <a:t>As such, the availability of emergency medical services, fire departments, and other services ensure the proper response to such unfortunate events.</a:t>
            </a:r>
          </a:p>
        </p:txBody>
      </p:sp>
    </p:spTree>
    <p:extLst>
      <p:ext uri="{BB962C8B-B14F-4D97-AF65-F5344CB8AC3E}">
        <p14:creationId xmlns:p14="http://schemas.microsoft.com/office/powerpoint/2010/main" val="146100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DFC5B8C-944E-483A-8D4D-0CB2E8E8EE87}"/>
              </a:ext>
            </a:extLst>
          </p:cNvPr>
          <p:cNvGraphicFramePr>
            <a:graphicFrameLocks noChangeAspect="1"/>
          </p:cNvGraphicFramePr>
          <p:nvPr>
            <p:custDataLst>
              <p:tags r:id="rId1"/>
            </p:custDataLst>
            <p:extLst>
              <p:ext uri="{D42A27DB-BD31-4B8C-83A1-F6EECF244321}">
                <p14:modId xmlns:p14="http://schemas.microsoft.com/office/powerpoint/2010/main" val="1266038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8" name="Object 7" hidden="1">
                        <a:extLst>
                          <a:ext uri="{FF2B5EF4-FFF2-40B4-BE49-F238E27FC236}">
                            <a16:creationId xmlns:a16="http://schemas.microsoft.com/office/drawing/2014/main" id="{CDFC5B8C-944E-483A-8D4D-0CB2E8E8EE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BDB260B8-CDD4-40E6-B707-E052CFFD7E0D}"/>
              </a:ext>
            </a:extLst>
          </p:cNvPr>
          <p:cNvSpPr>
            <a:spLocks noGrp="1"/>
          </p:cNvSpPr>
          <p:nvPr>
            <p:ph type="title"/>
          </p:nvPr>
        </p:nvSpPr>
        <p:spPr/>
        <p:txBody>
          <a:bodyPr/>
          <a:lstStyle/>
          <a:p>
            <a:r>
              <a:rPr lang="en-US" dirty="0"/>
              <a:t>BCM and BCP</a:t>
            </a:r>
          </a:p>
        </p:txBody>
      </p:sp>
      <p:graphicFrame>
        <p:nvGraphicFramePr>
          <p:cNvPr id="10" name="Table 9">
            <a:extLst>
              <a:ext uri="{FF2B5EF4-FFF2-40B4-BE49-F238E27FC236}">
                <a16:creationId xmlns:a16="http://schemas.microsoft.com/office/drawing/2014/main" id="{86430BBB-B95B-431A-B3AF-79EC47466690}"/>
              </a:ext>
            </a:extLst>
          </p:cNvPr>
          <p:cNvGraphicFramePr>
            <a:graphicFrameLocks noGrp="1"/>
          </p:cNvGraphicFramePr>
          <p:nvPr>
            <p:extLst>
              <p:ext uri="{D42A27DB-BD31-4B8C-83A1-F6EECF244321}">
                <p14:modId xmlns:p14="http://schemas.microsoft.com/office/powerpoint/2010/main" val="2372967654"/>
              </p:ext>
            </p:extLst>
          </p:nvPr>
        </p:nvGraphicFramePr>
        <p:xfrm>
          <a:off x="609918" y="1138238"/>
          <a:ext cx="5292407" cy="2880360"/>
        </p:xfrm>
        <a:graphic>
          <a:graphicData uri="http://schemas.openxmlformats.org/drawingml/2006/table">
            <a:tbl>
              <a:tblPr firstRow="1" bandRow="1">
                <a:tableStyleId>{5C22544A-7EE6-4342-B048-85BDC9FD1C3A}</a:tableStyleId>
              </a:tblPr>
              <a:tblGrid>
                <a:gridCol w="5292407">
                  <a:extLst>
                    <a:ext uri="{9D8B030D-6E8A-4147-A177-3AD203B41FA5}">
                      <a16:colId xmlns:a16="http://schemas.microsoft.com/office/drawing/2014/main" val="2177712093"/>
                    </a:ext>
                  </a:extLst>
                </a:gridCol>
              </a:tblGrid>
              <a:tr h="411480">
                <a:tc>
                  <a:txBody>
                    <a:bodyPr/>
                    <a:lstStyle/>
                    <a:p>
                      <a:r>
                        <a:rPr lang="en-US" dirty="0">
                          <a:solidFill>
                            <a:schemeClr val="tx1"/>
                          </a:solidFill>
                        </a:rPr>
                        <a:t>Business Continuity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9768834"/>
                  </a:ext>
                </a:extLst>
              </a:tr>
              <a:tr h="2468880">
                <a:tc>
                  <a:txBody>
                    <a:bodyPr/>
                    <a:lstStyle/>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Business continuity management is defined as the advanced planning and preparation of an organization to maintaining business functions or quickly resuming after a disaster has occurred</a:t>
                      </a:r>
                    </a:p>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It is a framework for identifying an organization's risk of exposure to internal and external threats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C4CD"/>
                    </a:solidFill>
                  </a:tcPr>
                </a:tc>
                <a:extLst>
                  <a:ext uri="{0D108BD9-81ED-4DB2-BD59-A6C34878D82A}">
                    <a16:rowId xmlns:a16="http://schemas.microsoft.com/office/drawing/2014/main" val="637966778"/>
                  </a:ext>
                </a:extLst>
              </a:tr>
            </a:tbl>
          </a:graphicData>
        </a:graphic>
      </p:graphicFrame>
      <p:graphicFrame>
        <p:nvGraphicFramePr>
          <p:cNvPr id="11" name="Table 9">
            <a:extLst>
              <a:ext uri="{FF2B5EF4-FFF2-40B4-BE49-F238E27FC236}">
                <a16:creationId xmlns:a16="http://schemas.microsoft.com/office/drawing/2014/main" id="{E6EE5A1A-7916-4D6B-B993-80FAFEA8D096}"/>
              </a:ext>
            </a:extLst>
          </p:cNvPr>
          <p:cNvGraphicFramePr>
            <a:graphicFrameLocks noGrp="1"/>
          </p:cNvGraphicFramePr>
          <p:nvPr>
            <p:extLst>
              <p:ext uri="{D42A27DB-BD31-4B8C-83A1-F6EECF244321}">
                <p14:modId xmlns:p14="http://schemas.microsoft.com/office/powerpoint/2010/main" val="3684978277"/>
              </p:ext>
            </p:extLst>
          </p:nvPr>
        </p:nvGraphicFramePr>
        <p:xfrm>
          <a:off x="6289675" y="1138238"/>
          <a:ext cx="5292407" cy="2880360"/>
        </p:xfrm>
        <a:graphic>
          <a:graphicData uri="http://schemas.openxmlformats.org/drawingml/2006/table">
            <a:tbl>
              <a:tblPr firstRow="1" bandRow="1">
                <a:tableStyleId>{5C22544A-7EE6-4342-B048-85BDC9FD1C3A}</a:tableStyleId>
              </a:tblPr>
              <a:tblGrid>
                <a:gridCol w="5292407">
                  <a:extLst>
                    <a:ext uri="{9D8B030D-6E8A-4147-A177-3AD203B41FA5}">
                      <a16:colId xmlns:a16="http://schemas.microsoft.com/office/drawing/2014/main" val="2177712093"/>
                    </a:ext>
                  </a:extLst>
                </a:gridCol>
              </a:tblGrid>
              <a:tr h="411480">
                <a:tc>
                  <a:txBody>
                    <a:bodyPr/>
                    <a:lstStyle/>
                    <a:p>
                      <a:pPr rtl="0"/>
                      <a:r>
                        <a:rPr lang="en-US" dirty="0">
                          <a:solidFill>
                            <a:schemeClr val="tx1"/>
                          </a:solidFill>
                        </a:rPr>
                        <a:t>Business Continuity Plan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9768834"/>
                  </a:ext>
                </a:extLst>
              </a:tr>
              <a:tr h="2468880">
                <a:tc>
                  <a:txBody>
                    <a:bodyPr/>
                    <a:lstStyle/>
                    <a:p>
                      <a:pPr marL="342900" indent="-342900" rtl="0">
                        <a:spcAft>
                          <a:spcPts val="1200"/>
                        </a:spcAft>
                        <a:buClr>
                          <a:schemeClr val="tx1"/>
                        </a:buClr>
                        <a:buSzPct val="100000"/>
                        <a:buFont typeface="EYInterstate" panose="02000503020000020004" pitchFamily="2" charset="0"/>
                        <a:buChar char="•"/>
                      </a:pPr>
                      <a:r>
                        <a:rPr lang="en-IN" dirty="0">
                          <a:solidFill>
                            <a:schemeClr val="tx1"/>
                          </a:solidFill>
                        </a:rPr>
                        <a:t>An organization’s ability to maintain essential functions during and after a disaster has occurred.</a:t>
                      </a:r>
                    </a:p>
                    <a:p>
                      <a:pPr marL="342900" indent="-342900" rtl="0">
                        <a:spcAft>
                          <a:spcPts val="1200"/>
                        </a:spcAft>
                        <a:buClr>
                          <a:schemeClr val="tx1"/>
                        </a:buClr>
                        <a:buSzPct val="100000"/>
                        <a:buFont typeface="EYInterstate" panose="02000503020000020004" pitchFamily="2" charset="0"/>
                        <a:buChar char="•"/>
                      </a:pPr>
                      <a:r>
                        <a:rPr lang="en-IN" dirty="0">
                          <a:solidFill>
                            <a:schemeClr val="tx1"/>
                          </a:solidFill>
                        </a:rPr>
                        <a:t>Advance planning and preparation undertaken to ensure critical business functions can operate during emergency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C4CD"/>
                    </a:solidFill>
                  </a:tcPr>
                </a:tc>
                <a:extLst>
                  <a:ext uri="{0D108BD9-81ED-4DB2-BD59-A6C34878D82A}">
                    <a16:rowId xmlns:a16="http://schemas.microsoft.com/office/drawing/2014/main" val="637966778"/>
                  </a:ext>
                </a:extLst>
              </a:tr>
            </a:tbl>
          </a:graphicData>
        </a:graphic>
      </p:graphicFrame>
    </p:spTree>
    <p:extLst>
      <p:ext uri="{BB962C8B-B14F-4D97-AF65-F5344CB8AC3E}">
        <p14:creationId xmlns:p14="http://schemas.microsoft.com/office/powerpoint/2010/main" val="1724303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E426425-F9B8-485D-8E2E-7BB0FB6A47D7}"/>
              </a:ext>
            </a:extLst>
          </p:cNvPr>
          <p:cNvGraphicFramePr>
            <a:graphicFrameLocks noChangeAspect="1"/>
          </p:cNvGraphicFramePr>
          <p:nvPr>
            <p:custDataLst>
              <p:tags r:id="rId1"/>
            </p:custDataLst>
            <p:extLst>
              <p:ext uri="{D42A27DB-BD31-4B8C-83A1-F6EECF244321}">
                <p14:modId xmlns:p14="http://schemas.microsoft.com/office/powerpoint/2010/main" val="42875229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4" name="Object 3" hidden="1">
                        <a:extLst>
                          <a:ext uri="{FF2B5EF4-FFF2-40B4-BE49-F238E27FC236}">
                            <a16:creationId xmlns:a16="http://schemas.microsoft.com/office/drawing/2014/main" id="{9E426425-F9B8-485D-8E2E-7BB0FB6A47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BDB260B8-CDD4-40E6-B707-E052CFFD7E0D}"/>
              </a:ext>
            </a:extLst>
          </p:cNvPr>
          <p:cNvSpPr>
            <a:spLocks noGrp="1"/>
          </p:cNvSpPr>
          <p:nvPr>
            <p:ph type="title"/>
          </p:nvPr>
        </p:nvSpPr>
        <p:spPr/>
        <p:txBody>
          <a:bodyPr vert="horz"/>
          <a:lstStyle/>
          <a:p>
            <a:r>
              <a:rPr lang="en-US" dirty="0"/>
              <a:t>Disaster recovery</a:t>
            </a:r>
          </a:p>
        </p:txBody>
      </p:sp>
      <p:sp>
        <p:nvSpPr>
          <p:cNvPr id="2" name="Content Placeholder 1">
            <a:extLst>
              <a:ext uri="{FF2B5EF4-FFF2-40B4-BE49-F238E27FC236}">
                <a16:creationId xmlns:a16="http://schemas.microsoft.com/office/drawing/2014/main" id="{63BDB06E-A243-4CD3-B228-90797F53B1E1}"/>
              </a:ext>
            </a:extLst>
          </p:cNvPr>
          <p:cNvSpPr>
            <a:spLocks noGrp="1"/>
          </p:cNvSpPr>
          <p:nvPr>
            <p:ph type="body" sz="quarter" idx="10"/>
          </p:nvPr>
        </p:nvSpPr>
        <p:spPr/>
        <p:txBody>
          <a:bodyPr/>
          <a:lstStyle/>
          <a:p>
            <a:r>
              <a:rPr lang="en-US" dirty="0"/>
              <a:t>Involves a set of policies, tools and procedures to enable the recovery or continuation of vital technology infrastructure and systems following a natural or human-induced disaster.</a:t>
            </a:r>
          </a:p>
          <a:p>
            <a:r>
              <a:rPr lang="en-US" dirty="0"/>
              <a:t>Disaster recovery strategies enable an organization to maintain or quickly resume critical functions following a disruption.</a:t>
            </a:r>
          </a:p>
        </p:txBody>
      </p:sp>
    </p:spTree>
    <p:extLst>
      <p:ext uri="{BB962C8B-B14F-4D97-AF65-F5344CB8AC3E}">
        <p14:creationId xmlns:p14="http://schemas.microsoft.com/office/powerpoint/2010/main" val="281097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9729DFD-CBB7-472F-A4BE-3444F17E72D3}"/>
              </a:ext>
            </a:extLst>
          </p:cNvPr>
          <p:cNvGraphicFramePr>
            <a:graphicFrameLocks noChangeAspect="1"/>
          </p:cNvGraphicFramePr>
          <p:nvPr>
            <p:custDataLst>
              <p:tags r:id="rId1"/>
            </p:custDataLst>
            <p:extLst>
              <p:ext uri="{D42A27DB-BD31-4B8C-83A1-F6EECF244321}">
                <p14:modId xmlns:p14="http://schemas.microsoft.com/office/powerpoint/2010/main" val="34484011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8" name="Object 7" hidden="1">
                        <a:extLst>
                          <a:ext uri="{FF2B5EF4-FFF2-40B4-BE49-F238E27FC236}">
                            <a16:creationId xmlns:a16="http://schemas.microsoft.com/office/drawing/2014/main" id="{B9729DFD-CBB7-472F-A4BE-3444F17E72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EA29DD0-6B20-4A87-9369-E89821651ECB}"/>
              </a:ext>
            </a:extLst>
          </p:cNvPr>
          <p:cNvSpPr>
            <a:spLocks noGrp="1"/>
          </p:cNvSpPr>
          <p:nvPr>
            <p:ph type="title"/>
          </p:nvPr>
        </p:nvSpPr>
        <p:spPr/>
        <p:txBody>
          <a:bodyPr vert="horz"/>
          <a:lstStyle/>
          <a:p>
            <a:r>
              <a:rPr lang="en-US" dirty="0"/>
              <a:t>Business continuity plan vs. Disaster recovery plan</a:t>
            </a:r>
          </a:p>
        </p:txBody>
      </p:sp>
      <p:graphicFrame>
        <p:nvGraphicFramePr>
          <p:cNvPr id="12" name="Table 11">
            <a:extLst>
              <a:ext uri="{FF2B5EF4-FFF2-40B4-BE49-F238E27FC236}">
                <a16:creationId xmlns:a16="http://schemas.microsoft.com/office/drawing/2014/main" id="{35C8F9B3-B818-41A9-AAE5-A7A98D986634}"/>
              </a:ext>
            </a:extLst>
          </p:cNvPr>
          <p:cNvGraphicFramePr>
            <a:graphicFrameLocks noGrp="1"/>
          </p:cNvGraphicFramePr>
          <p:nvPr>
            <p:extLst>
              <p:ext uri="{D42A27DB-BD31-4B8C-83A1-F6EECF244321}">
                <p14:modId xmlns:p14="http://schemas.microsoft.com/office/powerpoint/2010/main" val="117026266"/>
              </p:ext>
            </p:extLst>
          </p:nvPr>
        </p:nvGraphicFramePr>
        <p:xfrm>
          <a:off x="609918" y="1138238"/>
          <a:ext cx="5292407" cy="2971800"/>
        </p:xfrm>
        <a:graphic>
          <a:graphicData uri="http://schemas.openxmlformats.org/drawingml/2006/table">
            <a:tbl>
              <a:tblPr firstRow="1" bandRow="1">
                <a:tableStyleId>{5C22544A-7EE6-4342-B048-85BDC9FD1C3A}</a:tableStyleId>
              </a:tblPr>
              <a:tblGrid>
                <a:gridCol w="5292407">
                  <a:extLst>
                    <a:ext uri="{9D8B030D-6E8A-4147-A177-3AD203B41FA5}">
                      <a16:colId xmlns:a16="http://schemas.microsoft.com/office/drawing/2014/main" val="2177712093"/>
                    </a:ext>
                  </a:extLst>
                </a:gridCol>
              </a:tblGrid>
              <a:tr h="411480">
                <a:tc>
                  <a:txBody>
                    <a:bodyPr/>
                    <a:lstStyle/>
                    <a:p>
                      <a:r>
                        <a:rPr lang="en-US" dirty="0">
                          <a:solidFill>
                            <a:schemeClr val="tx1"/>
                          </a:solidFill>
                        </a:rPr>
                        <a:t>Business Continuity Plan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9768834"/>
                  </a:ext>
                </a:extLst>
              </a:tr>
              <a:tr h="2560320">
                <a:tc>
                  <a:txBody>
                    <a:bodyPr/>
                    <a:lstStyle/>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Business objectives</a:t>
                      </a:r>
                    </a:p>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Inventories and Process Mapping</a:t>
                      </a:r>
                    </a:p>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Business Risks and Impact Analysis</a:t>
                      </a:r>
                    </a:p>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BC Strategy Development</a:t>
                      </a:r>
                    </a:p>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Business Continuity/IT Recovery Planning</a:t>
                      </a:r>
                    </a:p>
                    <a:p>
                      <a:pPr marL="342900" indent="-342900">
                        <a:spcAft>
                          <a:spcPts val="1200"/>
                        </a:spcAft>
                        <a:buClr>
                          <a:schemeClr val="tx1"/>
                        </a:buClr>
                        <a:buSzPct val="100000"/>
                        <a:buFont typeface="EYInterstate" panose="02000503020000020004" pitchFamily="2" charset="0"/>
                        <a:buChar char="•"/>
                      </a:pPr>
                      <a:r>
                        <a:rPr lang="en-IN" dirty="0">
                          <a:solidFill>
                            <a:schemeClr val="tx1"/>
                          </a:solidFill>
                        </a:rPr>
                        <a:t>Testing and Audit Maintenance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C4CD"/>
                    </a:solidFill>
                  </a:tcPr>
                </a:tc>
                <a:extLst>
                  <a:ext uri="{0D108BD9-81ED-4DB2-BD59-A6C34878D82A}">
                    <a16:rowId xmlns:a16="http://schemas.microsoft.com/office/drawing/2014/main" val="637966778"/>
                  </a:ext>
                </a:extLst>
              </a:tr>
            </a:tbl>
          </a:graphicData>
        </a:graphic>
      </p:graphicFrame>
      <p:graphicFrame>
        <p:nvGraphicFramePr>
          <p:cNvPr id="13" name="Table 9">
            <a:extLst>
              <a:ext uri="{FF2B5EF4-FFF2-40B4-BE49-F238E27FC236}">
                <a16:creationId xmlns:a16="http://schemas.microsoft.com/office/drawing/2014/main" id="{166CB0B2-E9E6-4DE9-B73E-BFE9C33FDA1E}"/>
              </a:ext>
            </a:extLst>
          </p:cNvPr>
          <p:cNvGraphicFramePr>
            <a:graphicFrameLocks noGrp="1"/>
          </p:cNvGraphicFramePr>
          <p:nvPr>
            <p:extLst>
              <p:ext uri="{D42A27DB-BD31-4B8C-83A1-F6EECF244321}">
                <p14:modId xmlns:p14="http://schemas.microsoft.com/office/powerpoint/2010/main" val="1263979775"/>
              </p:ext>
            </p:extLst>
          </p:nvPr>
        </p:nvGraphicFramePr>
        <p:xfrm>
          <a:off x="6289675" y="1138238"/>
          <a:ext cx="5292407" cy="2971800"/>
        </p:xfrm>
        <a:graphic>
          <a:graphicData uri="http://schemas.openxmlformats.org/drawingml/2006/table">
            <a:tbl>
              <a:tblPr firstRow="1" bandRow="1">
                <a:tableStyleId>{5C22544A-7EE6-4342-B048-85BDC9FD1C3A}</a:tableStyleId>
              </a:tblPr>
              <a:tblGrid>
                <a:gridCol w="5292407">
                  <a:extLst>
                    <a:ext uri="{9D8B030D-6E8A-4147-A177-3AD203B41FA5}">
                      <a16:colId xmlns:a16="http://schemas.microsoft.com/office/drawing/2014/main" val="2177712093"/>
                    </a:ext>
                  </a:extLst>
                </a:gridCol>
              </a:tblGrid>
              <a:tr h="411480">
                <a:tc>
                  <a:txBody>
                    <a:bodyPr/>
                    <a:lstStyle/>
                    <a:p>
                      <a:pPr rtl="0"/>
                      <a:r>
                        <a:rPr lang="en-US" dirty="0">
                          <a:solidFill>
                            <a:schemeClr val="tx1"/>
                          </a:solidFill>
                        </a:rPr>
                        <a:t>Disaster Recovery Plan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9768834"/>
                  </a:ext>
                </a:extLst>
              </a:tr>
              <a:tr h="2560320">
                <a:tc>
                  <a:txBody>
                    <a:bodyPr/>
                    <a:lstStyle/>
                    <a:p>
                      <a:pPr marL="342900" indent="-342900" rtl="0">
                        <a:spcAft>
                          <a:spcPts val="1200"/>
                        </a:spcAft>
                        <a:buClr>
                          <a:schemeClr val="tx1"/>
                        </a:buClr>
                        <a:buSzPct val="100000"/>
                        <a:buFont typeface="EYInterstate" panose="02000503020000020004" pitchFamily="2" charset="0"/>
                        <a:buChar char="•"/>
                      </a:pPr>
                      <a:r>
                        <a:rPr lang="en-IN" dirty="0">
                          <a:solidFill>
                            <a:schemeClr val="tx1"/>
                          </a:solidFill>
                        </a:rPr>
                        <a:t>IT Inventory (Applications, Hardware, Data Connectivity, Processes)</a:t>
                      </a:r>
                    </a:p>
                    <a:p>
                      <a:pPr marL="342900" indent="-342900" rtl="0">
                        <a:spcAft>
                          <a:spcPts val="1200"/>
                        </a:spcAft>
                        <a:buClr>
                          <a:schemeClr val="tx1"/>
                        </a:buClr>
                        <a:buSzPct val="100000"/>
                        <a:buFont typeface="EYInterstate" panose="02000503020000020004" pitchFamily="2" charset="0"/>
                        <a:buChar char="•"/>
                      </a:pPr>
                      <a:r>
                        <a:rPr lang="en-IN" dirty="0">
                          <a:solidFill>
                            <a:schemeClr val="tx1"/>
                          </a:solidFill>
                        </a:rPr>
                        <a:t>IT Strategy Development</a:t>
                      </a:r>
                    </a:p>
                    <a:p>
                      <a:pPr marL="342900" indent="-342900" rtl="0">
                        <a:spcAft>
                          <a:spcPts val="1200"/>
                        </a:spcAft>
                        <a:buClr>
                          <a:schemeClr val="tx1"/>
                        </a:buClr>
                        <a:buSzPct val="100000"/>
                        <a:buFont typeface="EYInterstate" panose="02000503020000020004" pitchFamily="2" charset="0"/>
                        <a:buChar char="•"/>
                      </a:pPr>
                      <a:r>
                        <a:rPr lang="en-IN" dirty="0">
                          <a:solidFill>
                            <a:schemeClr val="tx1"/>
                          </a:solidFill>
                        </a:rPr>
                        <a:t>DR Strategy Development</a:t>
                      </a:r>
                    </a:p>
                    <a:p>
                      <a:pPr marL="342900" indent="-342900" rtl="0">
                        <a:spcAft>
                          <a:spcPts val="1200"/>
                        </a:spcAft>
                        <a:buClr>
                          <a:schemeClr val="tx1"/>
                        </a:buClr>
                        <a:buSzPct val="100000"/>
                        <a:buFont typeface="EYInterstate" panose="02000503020000020004" pitchFamily="2" charset="0"/>
                        <a:buChar char="•"/>
                      </a:pPr>
                      <a:r>
                        <a:rPr lang="en-IN" dirty="0">
                          <a:solidFill>
                            <a:schemeClr val="tx1"/>
                          </a:solidFill>
                        </a:rPr>
                        <a:t>Disaster Recovery and Contingency Planning</a:t>
                      </a:r>
                    </a:p>
                    <a:p>
                      <a:pPr marL="342900" indent="-342900" rtl="0">
                        <a:spcAft>
                          <a:spcPts val="1200"/>
                        </a:spcAft>
                        <a:buClr>
                          <a:schemeClr val="tx1"/>
                        </a:buClr>
                        <a:buSzPct val="100000"/>
                        <a:buFont typeface="EYInterstate" panose="02000503020000020004" pitchFamily="2" charset="0"/>
                        <a:buChar char="•"/>
                      </a:pPr>
                      <a:r>
                        <a:rPr lang="en-IN" dirty="0">
                          <a:solidFill>
                            <a:schemeClr val="tx1"/>
                          </a:solidFill>
                        </a:rPr>
                        <a:t>Testing and Audit Maintenance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C4CD"/>
                    </a:solidFill>
                  </a:tcPr>
                </a:tc>
                <a:extLst>
                  <a:ext uri="{0D108BD9-81ED-4DB2-BD59-A6C34878D82A}">
                    <a16:rowId xmlns:a16="http://schemas.microsoft.com/office/drawing/2014/main" val="637966778"/>
                  </a:ext>
                </a:extLst>
              </a:tr>
            </a:tbl>
          </a:graphicData>
        </a:graphic>
      </p:graphicFrame>
    </p:spTree>
    <p:extLst>
      <p:ext uri="{BB962C8B-B14F-4D97-AF65-F5344CB8AC3E}">
        <p14:creationId xmlns:p14="http://schemas.microsoft.com/office/powerpoint/2010/main" val="22875242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fbe121d-f277-4c77-b94e-6153203e103c" xsi:nil="true"/>
    <lcf76f155ced4ddcb4097134ff3c332f xmlns="05985ddf-ad63-4295-8216-b6168e273f9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61F39B88201343BBCCCCBEFD9E2A4B" ma:contentTypeVersion="14" ma:contentTypeDescription="Create a new document." ma:contentTypeScope="" ma:versionID="3515f1fae0abd92650c788949d7d66e1">
  <xsd:schema xmlns:xsd="http://www.w3.org/2001/XMLSchema" xmlns:xs="http://www.w3.org/2001/XMLSchema" xmlns:p="http://schemas.microsoft.com/office/2006/metadata/properties" xmlns:ns2="05985ddf-ad63-4295-8216-b6168e273f9d" xmlns:ns3="3fbe121d-f277-4c77-b94e-6153203e103c" targetNamespace="http://schemas.microsoft.com/office/2006/metadata/properties" ma:root="true" ma:fieldsID="a50a806dccab2cfe10b51b6eb341a23c" ns2:_="" ns3:_="">
    <xsd:import namespace="05985ddf-ad63-4295-8216-b6168e273f9d"/>
    <xsd:import namespace="3fbe121d-f277-4c77-b94e-6153203e103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985ddf-ad63-4295-8216-b6168e273f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33ef62f9-2e07-484b-bd79-00aec90129f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fbe121d-f277-4c77-b94e-6153203e103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b90d0131-af3e-4d58-b0ae-a73e4eaf88be}" ma:internalName="TaxCatchAll" ma:showField="CatchAllData" ma:web="3fbe121d-f277-4c77-b94e-6153203e103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B48C6E-CDE8-4D02-B3F1-155586505948}">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3fbe121d-f277-4c77-b94e-6153203e103c"/>
    <ds:schemaRef ds:uri="http://purl.org/dc/dcmitype/"/>
    <ds:schemaRef ds:uri="http://schemas.microsoft.com/office/infopath/2007/PartnerControls"/>
    <ds:schemaRef ds:uri="05985ddf-ad63-4295-8216-b6168e273f9d"/>
    <ds:schemaRef ds:uri="http://purl.org/dc/terms/"/>
    <ds:schemaRef ds:uri="http://www.w3.org/XML/1998/namespace"/>
  </ds:schemaRefs>
</ds:datastoreItem>
</file>

<file path=customXml/itemProps2.xml><?xml version="1.0" encoding="utf-8"?>
<ds:datastoreItem xmlns:ds="http://schemas.openxmlformats.org/officeDocument/2006/customXml" ds:itemID="{859239DA-89CD-4A44-893D-105E3BC7E642}">
  <ds:schemaRefs>
    <ds:schemaRef ds:uri="http://schemas.microsoft.com/sharepoint/v3/contenttype/forms"/>
  </ds:schemaRefs>
</ds:datastoreItem>
</file>

<file path=customXml/itemProps3.xml><?xml version="1.0" encoding="utf-8"?>
<ds:datastoreItem xmlns:ds="http://schemas.openxmlformats.org/officeDocument/2006/customXml" ds:itemID="{CEC88B5F-738F-49D8-9237-C96DBB4CE836}"/>
</file>

<file path=docProps/app.xml><?xml version="1.0" encoding="utf-8"?>
<Properties xmlns="http://schemas.openxmlformats.org/officeDocument/2006/extended-properties" xmlns:vt="http://schemas.openxmlformats.org/officeDocument/2006/docPropsVTypes">
  <Template/>
  <TotalTime>0</TotalTime>
  <Words>1991</Words>
  <Application>Microsoft Office PowerPoint</Application>
  <PresentationFormat>Custom</PresentationFormat>
  <Paragraphs>172</Paragraphs>
  <Slides>31</Slides>
  <Notes>8</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38" baseType="lpstr">
      <vt:lpstr>Arial</vt:lpstr>
      <vt:lpstr>EYInterstate</vt:lpstr>
      <vt:lpstr>EYInterstate Light</vt:lpstr>
      <vt:lpstr>Georgia</vt:lpstr>
      <vt:lpstr>EY dark background</vt:lpstr>
      <vt:lpstr>EY light background</vt:lpstr>
      <vt:lpstr>think-cell Slide</vt:lpstr>
      <vt:lpstr>Business continuity and disaster recovery</vt:lpstr>
      <vt:lpstr>Course outline</vt:lpstr>
      <vt:lpstr>Why do businesses need business continuity?</vt:lpstr>
      <vt:lpstr>Objectives</vt:lpstr>
      <vt:lpstr>Disaster</vt:lpstr>
      <vt:lpstr>Emergency</vt:lpstr>
      <vt:lpstr>BCM and BCP</vt:lpstr>
      <vt:lpstr>Disaster recovery</vt:lpstr>
      <vt:lpstr>Business continuity plan vs. Disaster recovery plan</vt:lpstr>
      <vt:lpstr>Importance of business continuity and disaster recovery</vt:lpstr>
      <vt:lpstr>PowerPoint Presentation</vt:lpstr>
      <vt:lpstr>BCM principles</vt:lpstr>
      <vt:lpstr>Policies and strategies</vt:lpstr>
      <vt:lpstr>Risk assessment</vt:lpstr>
      <vt:lpstr>Risk management and business continuity management </vt:lpstr>
      <vt:lpstr>Business impact analysis</vt:lpstr>
      <vt:lpstr>Strategy and plan development</vt:lpstr>
      <vt:lpstr>Incident response plan </vt:lpstr>
      <vt:lpstr>Plan testing, training and maintenance  </vt:lpstr>
      <vt:lpstr>Communications  </vt:lpstr>
      <vt:lpstr>PowerPoint Presentation</vt:lpstr>
      <vt:lpstr>Disaster recovery</vt:lpstr>
      <vt:lpstr>Key disaster recovery terms </vt:lpstr>
      <vt:lpstr>DR controls and its benefits</vt:lpstr>
      <vt:lpstr>PowerPoint Presentation</vt:lpstr>
      <vt:lpstr>ISO 22301: business continuity management systems — requirements</vt:lpstr>
      <vt:lpstr>International standards and industry best practices </vt:lpstr>
      <vt:lpstr>International standards and industry best practices </vt:lpstr>
      <vt:lpstr>Summary</vt:lpstr>
      <vt:lpstr>International standards and industry best practices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continuity and disaster recovery</dc:title>
  <dc:creator/>
  <cp:keywords/>
  <cp:lastModifiedBy/>
  <cp:revision>7</cp:revision>
  <dcterms:created xsi:type="dcterms:W3CDTF">2016-03-16T05:57:48Z</dcterms:created>
  <dcterms:modified xsi:type="dcterms:W3CDTF">2023-11-30T16:01:31Z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0x010100F261F39B88201343BBCCCCBEFD9E2A4B</vt:lpwstr>
  </property>
  <property fmtid="{D5CDD505-2E9C-101B-9397-08002B2CF9AE}" pid="3" name="Order">
    <vt:r8>505300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ies>
</file>